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3" r:id="rId3"/>
    <p:sldId id="275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95401" autoAdjust="0"/>
  </p:normalViewPr>
  <p:slideViewPr>
    <p:cSldViewPr snapToGrid="0">
      <p:cViewPr varScale="1">
        <p:scale>
          <a:sx n="64" d="100"/>
          <a:sy n="64" d="100"/>
        </p:scale>
        <p:origin x="72" y="4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6754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116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6859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3072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77394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9771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3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8889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981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5166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9235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695F84E-10A5-4F12-8C80-08CAA2FAC6D2}" type="datetimeFigureOut">
              <a:rPr lang="es-AR" smtClean="0"/>
              <a:t>1/6/2021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4B6825B-E85F-40BB-9305-D85BC76FFDE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2045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2AD19-0D37-4B51-836F-3C80962E23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AR" sz="3200" dirty="0"/>
              <a:t>Listas como matrices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BCD549-D51D-4414-A4F3-B0847419B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AR" dirty="0"/>
              <a:t>Computación 7501 – 9501</a:t>
            </a:r>
          </a:p>
          <a:p>
            <a:pPr algn="r"/>
            <a:r>
              <a:rPr lang="es-AR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887904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1AAB1C3-21FA-404F-ABA6-54E9B7C27BAA}"/>
              </a:ext>
            </a:extLst>
          </p:cNvPr>
          <p:cNvSpPr/>
          <p:nvPr/>
        </p:nvSpPr>
        <p:spPr>
          <a:xfrm>
            <a:off x="2163095" y="2062597"/>
            <a:ext cx="81902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Función que suma la matriz A con la Matriz B y almacena el resultado en la matriz C</a:t>
            </a:r>
          </a:p>
          <a:p>
            <a:endParaRPr lang="es-AR" b="1" dirty="0">
              <a:latin typeface="Calibri Bold" panose="020F0702030404030204" pitchFamily="34" charset="0"/>
            </a:endParaRPr>
          </a:p>
          <a:p>
            <a:r>
              <a:rPr lang="es-AR" dirty="0">
                <a:latin typeface="Calibri" panose="020F0502020204030204" pitchFamily="34" charset="0"/>
              </a:rPr>
              <a:t>def sumaMatriz(A,B):</a:t>
            </a:r>
          </a:p>
          <a:p>
            <a:r>
              <a:rPr lang="es-AR" dirty="0">
                <a:latin typeface="Calibri" panose="020F0502020204030204" pitchFamily="34" charset="0"/>
              </a:rPr>
              <a:t>    C = creaMatriz(filas(A), columnas(A))</a:t>
            </a:r>
          </a:p>
          <a:p>
            <a:r>
              <a:rPr lang="en-US" dirty="0">
                <a:latin typeface="Calibri" panose="020F0502020204030204" pitchFamily="34" charset="0"/>
              </a:rPr>
              <a:t>    for i in range(filas(A)):</a:t>
            </a:r>
          </a:p>
          <a:p>
            <a:r>
              <a:rPr lang="en-US" dirty="0">
                <a:latin typeface="Calibri" panose="020F0502020204030204" pitchFamily="34" charset="0"/>
              </a:rPr>
              <a:t>        for j in range(columnas(A)):</a:t>
            </a:r>
          </a:p>
          <a:p>
            <a:r>
              <a:rPr lang="es-AR" dirty="0">
                <a:latin typeface="Calibri" panose="020F0502020204030204" pitchFamily="34" charset="0"/>
              </a:rPr>
              <a:t>            </a:t>
            </a:r>
            <a:r>
              <a:rPr lang="pl-PL" dirty="0">
                <a:latin typeface="Calibri" panose="020F0502020204030204" pitchFamily="34" charset="0"/>
              </a:rPr>
              <a:t>C[i][j] = A[i][j] + B[i][j]</a:t>
            </a:r>
          </a:p>
          <a:p>
            <a:r>
              <a:rPr lang="es-AR" dirty="0">
                <a:latin typeface="Calibri" panose="020F0502020204030204" pitchFamily="34" charset="0"/>
              </a:rPr>
              <a:t>    return C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BC5CFF9-62F7-4E98-84B7-F506498BFA30}"/>
              </a:ext>
            </a:extLst>
          </p:cNvPr>
          <p:cNvSpPr txBox="1"/>
          <p:nvPr/>
        </p:nvSpPr>
        <p:spPr>
          <a:xfrm>
            <a:off x="8811492" y="30480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3137312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2189A15-3494-4A44-81FB-F97412B1D4C6}"/>
              </a:ext>
            </a:extLst>
          </p:cNvPr>
          <p:cNvSpPr/>
          <p:nvPr/>
        </p:nvSpPr>
        <p:spPr>
          <a:xfrm>
            <a:off x="3048000" y="19978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Función que multiplica dos matrices</a:t>
            </a:r>
          </a:p>
          <a:p>
            <a:endParaRPr lang="es-AR" b="1" dirty="0">
              <a:latin typeface="Calibri Bold" panose="020F0702030404030204" pitchFamily="34" charset="0"/>
            </a:endParaRPr>
          </a:p>
          <a:p>
            <a:r>
              <a:rPr lang="es-AR" dirty="0">
                <a:latin typeface="Calibri" panose="020F0502020204030204" pitchFamily="34" charset="0"/>
              </a:rPr>
              <a:t>def multiplicaMatriz(A,B):</a:t>
            </a:r>
          </a:p>
          <a:p>
            <a:r>
              <a:rPr lang="es-AR" dirty="0">
                <a:latin typeface="Calibri" panose="020F0502020204030204" pitchFamily="34" charset="0"/>
              </a:rPr>
              <a:t>    C = creaMatriz(filas(A), columnas(B))</a:t>
            </a:r>
          </a:p>
          <a:p>
            <a:r>
              <a:rPr lang="en-US" dirty="0">
                <a:latin typeface="Calibri" panose="020F0502020204030204" pitchFamily="34" charset="0"/>
              </a:rPr>
              <a:t>    for i in range(filas(C)):</a:t>
            </a:r>
          </a:p>
          <a:p>
            <a:r>
              <a:rPr lang="en-US" dirty="0">
                <a:latin typeface="Calibri" panose="020F0502020204030204" pitchFamily="34" charset="0"/>
              </a:rPr>
              <a:t>        for j in range(columnas(C)):</a:t>
            </a:r>
          </a:p>
          <a:p>
            <a:r>
              <a:rPr lang="en-US" dirty="0">
                <a:latin typeface="Calibri" panose="020F0502020204030204" pitchFamily="34" charset="0"/>
              </a:rPr>
              <a:t>            for k in range(columnas(A)):</a:t>
            </a:r>
          </a:p>
          <a:p>
            <a:r>
              <a:rPr lang="es-AR" dirty="0">
                <a:latin typeface="Calibri" panose="020F0502020204030204" pitchFamily="34" charset="0"/>
              </a:rPr>
              <a:t>                </a:t>
            </a:r>
            <a:r>
              <a:rPr lang="pl-PL" dirty="0">
                <a:latin typeface="Calibri" panose="020F0502020204030204" pitchFamily="34" charset="0"/>
              </a:rPr>
              <a:t>C[i][j] = C[i][j] + A[i][k] * B[k][j]</a:t>
            </a:r>
          </a:p>
          <a:p>
            <a:r>
              <a:rPr lang="es-AR" dirty="0">
                <a:latin typeface="Calibri" panose="020F0502020204030204" pitchFamily="34" charset="0"/>
              </a:rPr>
              <a:t>    return C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275C2DE-8189-4352-B4C6-8F2B42624F4B}"/>
              </a:ext>
            </a:extLst>
          </p:cNvPr>
          <p:cNvSpPr txBox="1"/>
          <p:nvPr/>
        </p:nvSpPr>
        <p:spPr>
          <a:xfrm>
            <a:off x="8811492" y="30480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96661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84A77B5-6D35-4E35-865C-A3EAFA282503}"/>
              </a:ext>
            </a:extLst>
          </p:cNvPr>
          <p:cNvSpPr/>
          <p:nvPr/>
        </p:nvSpPr>
        <p:spPr>
          <a:xfrm>
            <a:off x="3498857" y="708210"/>
            <a:ext cx="6096000" cy="53399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100" dirty="0"/>
              <a:t>from  funcionesmatrices import *</a:t>
            </a:r>
          </a:p>
          <a:p>
            <a:endParaRPr lang="es-AR" sz="1100" dirty="0"/>
          </a:p>
          <a:p>
            <a:r>
              <a:rPr lang="es-AR" sz="1100" dirty="0"/>
              <a:t>print("Se carga la primera matriz")</a:t>
            </a:r>
          </a:p>
          <a:p>
            <a:r>
              <a:rPr lang="es-AR" sz="1100" dirty="0"/>
              <a:t>A=creaMatriz(3,3)</a:t>
            </a:r>
          </a:p>
          <a:p>
            <a:r>
              <a:rPr lang="es-AR" sz="1100" dirty="0"/>
              <a:t>cargaMat(A, 3,3)</a:t>
            </a:r>
          </a:p>
          <a:p>
            <a:endParaRPr lang="es-AR" sz="1100" dirty="0"/>
          </a:p>
          <a:p>
            <a:r>
              <a:rPr lang="es-AR" sz="1100" dirty="0"/>
              <a:t>print("Se carga la segunda matriz")</a:t>
            </a:r>
          </a:p>
          <a:p>
            <a:r>
              <a:rPr lang="es-AR" sz="1100" dirty="0"/>
              <a:t>B=creaMatriz(3,3)</a:t>
            </a:r>
          </a:p>
          <a:p>
            <a:r>
              <a:rPr lang="es-AR" sz="1100" dirty="0"/>
              <a:t>cargaMat(B, 3, 3)</a:t>
            </a:r>
          </a:p>
          <a:p>
            <a:endParaRPr lang="es-AR" sz="1100" dirty="0"/>
          </a:p>
          <a:p>
            <a:r>
              <a:rPr lang="es-AR" sz="1100" dirty="0"/>
              <a:t>print("Emitimos la primera matriz")</a:t>
            </a:r>
          </a:p>
          <a:p>
            <a:r>
              <a:rPr lang="es-AR" sz="1100" dirty="0"/>
              <a:t>emiteMat(A)</a:t>
            </a:r>
          </a:p>
          <a:p>
            <a:endParaRPr lang="es-AR" sz="1100" dirty="0"/>
          </a:p>
          <a:p>
            <a:endParaRPr lang="es-AR" sz="1100" dirty="0"/>
          </a:p>
          <a:p>
            <a:r>
              <a:rPr lang="es-AR" sz="1100" dirty="0"/>
              <a:t>print("Emitimos la segunda matriz")</a:t>
            </a:r>
          </a:p>
          <a:p>
            <a:r>
              <a:rPr lang="es-AR" sz="1100" dirty="0"/>
              <a:t>emiteMat(B)</a:t>
            </a:r>
          </a:p>
          <a:p>
            <a:endParaRPr lang="es-AR" sz="1100" dirty="0"/>
          </a:p>
          <a:p>
            <a:r>
              <a:rPr lang="es-AR" sz="1100" dirty="0"/>
              <a:t>print("Sumamos las matrices")</a:t>
            </a:r>
          </a:p>
          <a:p>
            <a:r>
              <a:rPr lang="es-AR" sz="1100" dirty="0"/>
              <a:t>ResultSum=sumaMat(A,B)</a:t>
            </a:r>
          </a:p>
          <a:p>
            <a:endParaRPr lang="es-AR" sz="1100" dirty="0"/>
          </a:p>
          <a:p>
            <a:endParaRPr lang="es-AR" sz="1100" dirty="0"/>
          </a:p>
          <a:p>
            <a:r>
              <a:rPr lang="es-AR" sz="1100" dirty="0"/>
              <a:t>print("Emitimos el resultado de la suma")</a:t>
            </a:r>
          </a:p>
          <a:p>
            <a:r>
              <a:rPr lang="es-AR" sz="1100" dirty="0"/>
              <a:t>emiteMat(ResultSum)</a:t>
            </a:r>
          </a:p>
          <a:p>
            <a:endParaRPr lang="es-AR" sz="1100" dirty="0"/>
          </a:p>
          <a:p>
            <a:endParaRPr lang="es-AR" sz="1100" dirty="0"/>
          </a:p>
          <a:p>
            <a:r>
              <a:rPr lang="es-AR" sz="1100" dirty="0"/>
              <a:t>print("Multiplicamos las matrices")</a:t>
            </a:r>
          </a:p>
          <a:p>
            <a:r>
              <a:rPr lang="es-AR" sz="1100" dirty="0"/>
              <a:t>ResultProd=multiplicaMat(A,B)</a:t>
            </a:r>
          </a:p>
          <a:p>
            <a:endParaRPr lang="es-AR" sz="1100" dirty="0"/>
          </a:p>
          <a:p>
            <a:endParaRPr lang="es-AR" sz="1100" dirty="0"/>
          </a:p>
          <a:p>
            <a:r>
              <a:rPr lang="es-AR" sz="1100" dirty="0"/>
              <a:t>print("Emitimos el resultado de la multiplicación")</a:t>
            </a:r>
          </a:p>
          <a:p>
            <a:r>
              <a:rPr lang="es-AR" sz="1100" dirty="0"/>
              <a:t>emiteMat(ResultProd)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D5EA5B4-A993-417C-8523-E33DF45B8549}"/>
              </a:ext>
            </a:extLst>
          </p:cNvPr>
          <p:cNvSpPr txBox="1"/>
          <p:nvPr/>
        </p:nvSpPr>
        <p:spPr>
          <a:xfrm>
            <a:off x="7952509" y="426983"/>
            <a:ext cx="400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/>
              <a:t>ejemplo suma </a:t>
            </a:r>
            <a:r>
              <a:rPr lang="es-AR" dirty="0" err="1"/>
              <a:t>prod</a:t>
            </a:r>
            <a:r>
              <a:rPr lang="es-AR" dirty="0"/>
              <a:t> matrices cuadradas</a:t>
            </a:r>
          </a:p>
        </p:txBody>
      </p:sp>
    </p:spTree>
    <p:extLst>
      <p:ext uri="{BB962C8B-B14F-4D97-AF65-F5344CB8AC3E}">
        <p14:creationId xmlns:p14="http://schemas.microsoft.com/office/powerpoint/2010/main" val="2497348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70A373E-0F4F-4075-B336-4429449FA928}"/>
              </a:ext>
            </a:extLst>
          </p:cNvPr>
          <p:cNvSpPr txBox="1"/>
          <p:nvPr/>
        </p:nvSpPr>
        <p:spPr>
          <a:xfrm>
            <a:off x="2715491" y="659011"/>
            <a:ext cx="60960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200" dirty="0"/>
              <a:t>#Programa que carga, multiplica y emite el resultado del producto de dos matrices</a:t>
            </a:r>
          </a:p>
          <a:p>
            <a:endParaRPr lang="es-AR" sz="1200" dirty="0"/>
          </a:p>
          <a:p>
            <a:endParaRPr lang="es-AR" sz="1200" dirty="0"/>
          </a:p>
          <a:p>
            <a:r>
              <a:rPr lang="es-AR" sz="1200" dirty="0" err="1"/>
              <a:t>from</a:t>
            </a:r>
            <a:r>
              <a:rPr lang="es-AR" sz="1200" dirty="0"/>
              <a:t>  </a:t>
            </a:r>
            <a:r>
              <a:rPr lang="es-AR" sz="1200" dirty="0" err="1"/>
              <a:t>funcionesmatrices</a:t>
            </a:r>
            <a:r>
              <a:rPr lang="es-AR" sz="1200" dirty="0"/>
              <a:t> </a:t>
            </a:r>
            <a:r>
              <a:rPr lang="es-AR" sz="1200" dirty="0" err="1"/>
              <a:t>import</a:t>
            </a:r>
            <a:r>
              <a:rPr lang="es-AR" sz="1200" dirty="0"/>
              <a:t> *</a:t>
            </a:r>
          </a:p>
          <a:p>
            <a:endParaRPr lang="es-AR" sz="1200" dirty="0"/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("Se carga la primera matriz")</a:t>
            </a:r>
          </a:p>
          <a:p>
            <a:r>
              <a:rPr lang="es-AR" sz="1200" dirty="0"/>
              <a:t>A=</a:t>
            </a:r>
            <a:r>
              <a:rPr lang="es-AR" sz="1200" dirty="0" err="1"/>
              <a:t>creaMatriz</a:t>
            </a:r>
            <a:r>
              <a:rPr lang="es-AR" sz="1200" dirty="0"/>
              <a:t>(3,5)</a:t>
            </a:r>
          </a:p>
          <a:p>
            <a:r>
              <a:rPr lang="es-AR" sz="1200" dirty="0" err="1"/>
              <a:t>cargaMat</a:t>
            </a:r>
            <a:r>
              <a:rPr lang="es-AR" sz="1200" dirty="0"/>
              <a:t>(A, 3,5)</a:t>
            </a:r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("Se carga la segunda matriz")</a:t>
            </a:r>
          </a:p>
          <a:p>
            <a:r>
              <a:rPr lang="es-AR" sz="1200" dirty="0"/>
              <a:t>B=</a:t>
            </a:r>
            <a:r>
              <a:rPr lang="es-AR" sz="1200" dirty="0" err="1"/>
              <a:t>creaMatriz</a:t>
            </a:r>
            <a:r>
              <a:rPr lang="es-AR" sz="1200" dirty="0"/>
              <a:t>(5,2)</a:t>
            </a:r>
          </a:p>
          <a:p>
            <a:r>
              <a:rPr lang="es-AR" sz="1200" dirty="0" err="1"/>
              <a:t>cargaMat</a:t>
            </a:r>
            <a:r>
              <a:rPr lang="es-AR" sz="1200" dirty="0"/>
              <a:t>(B, 5, 2)</a:t>
            </a:r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("Emitimos la primera matriz")</a:t>
            </a:r>
          </a:p>
          <a:p>
            <a:r>
              <a:rPr lang="es-AR" sz="1200" dirty="0" err="1"/>
              <a:t>emiteMat</a:t>
            </a:r>
            <a:r>
              <a:rPr lang="es-AR" sz="1200" dirty="0"/>
              <a:t>(A)</a:t>
            </a:r>
          </a:p>
          <a:p>
            <a:endParaRPr lang="es-AR" sz="1200" dirty="0"/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("Emitimos la segunda matriz")</a:t>
            </a:r>
          </a:p>
          <a:p>
            <a:r>
              <a:rPr lang="es-AR" sz="1200" dirty="0" err="1"/>
              <a:t>emiteMat</a:t>
            </a:r>
            <a:r>
              <a:rPr lang="es-AR" sz="1200" dirty="0"/>
              <a:t>(B)</a:t>
            </a:r>
          </a:p>
          <a:p>
            <a:endParaRPr lang="es-AR" sz="1200" dirty="0"/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("Multiplicamos las matrices")</a:t>
            </a:r>
          </a:p>
          <a:p>
            <a:r>
              <a:rPr lang="es-AR" sz="1200" dirty="0" err="1"/>
              <a:t>ResultProd</a:t>
            </a:r>
            <a:r>
              <a:rPr lang="es-AR" sz="1200" dirty="0"/>
              <a:t>=</a:t>
            </a:r>
            <a:r>
              <a:rPr lang="es-AR" sz="1200" dirty="0" err="1"/>
              <a:t>multiplicaMat</a:t>
            </a:r>
            <a:r>
              <a:rPr lang="es-AR" sz="1200" dirty="0"/>
              <a:t>(A,B)</a:t>
            </a:r>
          </a:p>
          <a:p>
            <a:endParaRPr lang="es-AR" sz="1200" dirty="0"/>
          </a:p>
          <a:p>
            <a:endParaRPr lang="es-AR" sz="1200" dirty="0"/>
          </a:p>
          <a:p>
            <a:r>
              <a:rPr lang="es-AR" sz="1200" dirty="0" err="1"/>
              <a:t>print</a:t>
            </a:r>
            <a:r>
              <a:rPr lang="es-AR" sz="1200" dirty="0"/>
              <a:t>("Emitimos el resultado de la multiplicación")</a:t>
            </a:r>
          </a:p>
          <a:p>
            <a:r>
              <a:rPr lang="es-AR" sz="1200" dirty="0" err="1"/>
              <a:t>emiteMat</a:t>
            </a:r>
            <a:r>
              <a:rPr lang="es-AR" sz="1200" dirty="0"/>
              <a:t>(</a:t>
            </a:r>
            <a:r>
              <a:rPr lang="es-AR" sz="1200" dirty="0" err="1"/>
              <a:t>ResultProd</a:t>
            </a:r>
            <a:r>
              <a:rPr lang="es-AR" sz="1200" dirty="0"/>
              <a:t>)</a:t>
            </a:r>
          </a:p>
          <a:p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3BD955F-6161-472E-ACB2-767E298CE930}"/>
              </a:ext>
            </a:extLst>
          </p:cNvPr>
          <p:cNvSpPr txBox="1"/>
          <p:nvPr/>
        </p:nvSpPr>
        <p:spPr>
          <a:xfrm>
            <a:off x="8811491" y="429491"/>
            <a:ext cx="3034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Contenido archivo </a:t>
            </a:r>
            <a:r>
              <a:rPr lang="es-AR" dirty="0" err="1"/>
              <a:t>funcionesmatrices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5193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631799A-DB45-460D-95D1-6B5D5D600832}"/>
              </a:ext>
            </a:extLst>
          </p:cNvPr>
          <p:cNvSpPr/>
          <p:nvPr/>
        </p:nvSpPr>
        <p:spPr>
          <a:xfrm>
            <a:off x="3048000" y="451262"/>
            <a:ext cx="6096000" cy="595547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100" dirty="0"/>
              <a:t>def creaMatriz(numero_filas, numero_columnas):</a:t>
            </a:r>
          </a:p>
          <a:p>
            <a:r>
              <a:rPr lang="es-AR" sz="1100" dirty="0"/>
              <a:t>    #se crea una matriz del tamaño indicado</a:t>
            </a:r>
          </a:p>
          <a:p>
            <a:r>
              <a:rPr lang="es-AR" sz="1100" dirty="0"/>
              <a:t>    #conteniendo nulos</a:t>
            </a:r>
          </a:p>
          <a:p>
            <a:r>
              <a:rPr lang="es-AR" sz="1100" dirty="0"/>
              <a:t>    matriz = []</a:t>
            </a:r>
          </a:p>
          <a:p>
            <a:r>
              <a:rPr lang="es-AR" sz="1100" dirty="0"/>
              <a:t>    for i in range(numero_filas):</a:t>
            </a:r>
          </a:p>
          <a:p>
            <a:r>
              <a:rPr lang="es-AR" sz="1100" dirty="0"/>
              <a:t>        matriz.append([])</a:t>
            </a:r>
          </a:p>
          <a:p>
            <a:r>
              <a:rPr lang="es-AR" sz="1100" dirty="0"/>
              <a:t>        for j in range(numero_columnas):</a:t>
            </a:r>
          </a:p>
          <a:p>
            <a:r>
              <a:rPr lang="es-AR" sz="1100" dirty="0"/>
              <a:t>            matriz[i].append(None)</a:t>
            </a:r>
          </a:p>
          <a:p>
            <a:r>
              <a:rPr lang="es-AR" sz="1100" dirty="0"/>
              <a:t>    return matriz</a:t>
            </a:r>
          </a:p>
          <a:p>
            <a:endParaRPr lang="es-AR" sz="1100" dirty="0"/>
          </a:p>
          <a:p>
            <a:r>
              <a:rPr lang="es-AR" sz="1100" dirty="0"/>
              <a:t>def creaMat_dat(n, m , dat):</a:t>
            </a:r>
          </a:p>
          <a:p>
            <a:r>
              <a:rPr lang="es-AR" sz="1100" dirty="0"/>
              <a:t>    # se crea una matriz de n por m</a:t>
            </a:r>
          </a:p>
          <a:p>
            <a:r>
              <a:rPr lang="es-AR" sz="1100" dirty="0"/>
              <a:t>    # con dat en cada celda</a:t>
            </a:r>
          </a:p>
          <a:p>
            <a:r>
              <a:rPr lang="es-AR" sz="1100" dirty="0"/>
              <a:t>    matriz = []</a:t>
            </a:r>
          </a:p>
          <a:p>
            <a:r>
              <a:rPr lang="es-AR" sz="1100" dirty="0"/>
              <a:t>    for i in range(n):</a:t>
            </a:r>
          </a:p>
          <a:p>
            <a:r>
              <a:rPr lang="es-AR" sz="1100" dirty="0"/>
              <a:t>        a = [dat]*m</a:t>
            </a:r>
          </a:p>
          <a:p>
            <a:r>
              <a:rPr lang="es-AR" sz="1100" dirty="0"/>
              <a:t>        matriz.append(a)</a:t>
            </a:r>
          </a:p>
          <a:p>
            <a:r>
              <a:rPr lang="es-AR" sz="1100" dirty="0"/>
              <a:t>    return matriz</a:t>
            </a:r>
          </a:p>
          <a:p>
            <a:endParaRPr lang="es-AR" sz="1100" dirty="0"/>
          </a:p>
          <a:p>
            <a:r>
              <a:rPr lang="es-AR" sz="1100" dirty="0"/>
              <a:t>def creaMat(n,m):</a:t>
            </a:r>
          </a:p>
          <a:p>
            <a:r>
              <a:rPr lang="es-AR" sz="1100" dirty="0"/>
              <a:t>    matriz = []</a:t>
            </a:r>
          </a:p>
          <a:p>
            <a:r>
              <a:rPr lang="es-AR" sz="1100" dirty="0"/>
              <a:t>    for i in range(n):</a:t>
            </a:r>
          </a:p>
          <a:p>
            <a:r>
              <a:rPr lang="es-AR" sz="1100" dirty="0"/>
              <a:t>        a = [0]*m</a:t>
            </a:r>
          </a:p>
          <a:p>
            <a:r>
              <a:rPr lang="es-AR" sz="1100" dirty="0"/>
              <a:t>        matriz.append(a)</a:t>
            </a:r>
          </a:p>
          <a:p>
            <a:r>
              <a:rPr lang="es-AR" sz="1100" dirty="0"/>
              <a:t>    return matriz</a:t>
            </a:r>
          </a:p>
          <a:p>
            <a:endParaRPr lang="es-AR" sz="1100" dirty="0"/>
          </a:p>
          <a:p>
            <a:r>
              <a:rPr lang="es-AR" sz="1100" dirty="0"/>
              <a:t>def cargaMat(A, n, m):</a:t>
            </a:r>
          </a:p>
          <a:p>
            <a:r>
              <a:rPr lang="es-AR" sz="1100" dirty="0"/>
              <a:t>    #carga una matriz de m filas y n columnas</a:t>
            </a:r>
          </a:p>
          <a:p>
            <a:r>
              <a:rPr lang="es-AR" sz="1100" dirty="0"/>
              <a:t>    #con enteros</a:t>
            </a:r>
          </a:p>
          <a:p>
            <a:r>
              <a:rPr lang="es-AR" sz="1100" dirty="0"/>
              <a:t>    for i in range(n):</a:t>
            </a:r>
          </a:p>
          <a:p>
            <a:r>
              <a:rPr lang="es-AR" sz="1100" dirty="0"/>
              <a:t>        for j in range(m):</a:t>
            </a:r>
          </a:p>
          <a:p>
            <a:r>
              <a:rPr lang="es-AR" sz="1100" dirty="0"/>
              <a:t>            print("Ingrese valor posición ", i, " ", j)</a:t>
            </a:r>
          </a:p>
          <a:p>
            <a:r>
              <a:rPr lang="es-AR" sz="1100" dirty="0"/>
              <a:t>            A[i][j] = int(input())</a:t>
            </a:r>
          </a:p>
          <a:p>
            <a:endParaRPr lang="es-AR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F240ABB-4FE7-48DE-9C0B-EFFB218F6A37}"/>
              </a:ext>
            </a:extLst>
          </p:cNvPr>
          <p:cNvSpPr txBox="1"/>
          <p:nvPr/>
        </p:nvSpPr>
        <p:spPr>
          <a:xfrm>
            <a:off x="8811491" y="429491"/>
            <a:ext cx="3034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Contenido archivo </a:t>
            </a:r>
            <a:r>
              <a:rPr lang="es-AR" dirty="0" err="1"/>
              <a:t>funcionesmatrices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3668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38AB8F9-BC1D-4634-88DC-80B81C4B8783}"/>
              </a:ext>
            </a:extLst>
          </p:cNvPr>
          <p:cNvSpPr/>
          <p:nvPr/>
        </p:nvSpPr>
        <p:spPr>
          <a:xfrm>
            <a:off x="3141785" y="1136534"/>
            <a:ext cx="6096000" cy="50013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100" dirty="0"/>
              <a:t>def filas(M):</a:t>
            </a:r>
          </a:p>
          <a:p>
            <a:r>
              <a:rPr lang="es-AR" sz="1100" dirty="0"/>
              <a:t>    #retorna cantidad de filas de la matriz</a:t>
            </a:r>
          </a:p>
          <a:p>
            <a:r>
              <a:rPr lang="es-AR" sz="1100" dirty="0"/>
              <a:t>    return len(M)</a:t>
            </a:r>
          </a:p>
          <a:p>
            <a:endParaRPr lang="es-AR" sz="1100" dirty="0"/>
          </a:p>
          <a:p>
            <a:endParaRPr lang="es-AR" sz="1100" dirty="0"/>
          </a:p>
          <a:p>
            <a:r>
              <a:rPr lang="es-AR" sz="1100" dirty="0"/>
              <a:t>def columnas(M):</a:t>
            </a:r>
          </a:p>
          <a:p>
            <a:r>
              <a:rPr lang="es-AR" sz="1100" dirty="0"/>
              <a:t>    #retorna cantidad de columnas de la matriz</a:t>
            </a:r>
          </a:p>
          <a:p>
            <a:r>
              <a:rPr lang="es-AR" sz="1100" dirty="0"/>
              <a:t>    return len(M[0])</a:t>
            </a:r>
          </a:p>
          <a:p>
            <a:endParaRPr lang="es-AR" sz="1100" dirty="0"/>
          </a:p>
          <a:p>
            <a:r>
              <a:rPr lang="es-AR" sz="1100" dirty="0"/>
              <a:t>def emiteMat_n_m(mat, m,n):</a:t>
            </a:r>
          </a:p>
          <a:p>
            <a:r>
              <a:rPr lang="es-AR" sz="1100" dirty="0"/>
              <a:t>    #emite los elementos que están desde la fila 0</a:t>
            </a:r>
          </a:p>
          <a:p>
            <a:r>
              <a:rPr lang="es-AR" sz="1100" dirty="0"/>
              <a:t>    # hasta la fila n-1</a:t>
            </a:r>
          </a:p>
          <a:p>
            <a:r>
              <a:rPr lang="es-AR" sz="1100" dirty="0"/>
              <a:t>    # y desde la columna 0</a:t>
            </a:r>
          </a:p>
          <a:p>
            <a:r>
              <a:rPr lang="es-AR" sz="1100" dirty="0"/>
              <a:t>    # hasta l acolumna m-1</a:t>
            </a:r>
          </a:p>
          <a:p>
            <a:r>
              <a:rPr lang="es-AR" sz="1100" dirty="0"/>
              <a:t>    # con configuración rectangular</a:t>
            </a:r>
          </a:p>
          <a:p>
            <a:r>
              <a:rPr lang="es-AR" sz="1100" dirty="0"/>
              <a:t>    for i in range(n):</a:t>
            </a:r>
          </a:p>
          <a:p>
            <a:r>
              <a:rPr lang="es-AR" sz="1100" dirty="0"/>
              <a:t>        for j in range(m):</a:t>
            </a:r>
          </a:p>
          <a:p>
            <a:r>
              <a:rPr lang="es-AR" sz="1100" dirty="0"/>
              <a:t>            print (mat[i][j] ," ", end="")</a:t>
            </a:r>
          </a:p>
          <a:p>
            <a:r>
              <a:rPr lang="es-AR" sz="1100" dirty="0"/>
              <a:t>        print()</a:t>
            </a:r>
          </a:p>
          <a:p>
            <a:endParaRPr lang="es-AR" sz="1100" dirty="0"/>
          </a:p>
          <a:p>
            <a:r>
              <a:rPr lang="es-AR" sz="1100" dirty="0"/>
              <a:t>def emiteMat(mat):</a:t>
            </a:r>
          </a:p>
          <a:p>
            <a:r>
              <a:rPr lang="es-AR" sz="1100" dirty="0"/>
              <a:t>    #emite todos los elementos de la matriz</a:t>
            </a:r>
          </a:p>
          <a:p>
            <a:r>
              <a:rPr lang="es-AR" sz="1100" dirty="0"/>
              <a:t>    # con configuración rectangular</a:t>
            </a:r>
          </a:p>
          <a:p>
            <a:r>
              <a:rPr lang="es-AR" sz="1100" dirty="0"/>
              <a:t>    n= filas(mat)</a:t>
            </a:r>
          </a:p>
          <a:p>
            <a:r>
              <a:rPr lang="es-AR" sz="1100" dirty="0"/>
              <a:t>    m=columnas(mat)</a:t>
            </a:r>
          </a:p>
          <a:p>
            <a:r>
              <a:rPr lang="es-AR" sz="1100" dirty="0"/>
              <a:t>    for i in range(n):</a:t>
            </a:r>
          </a:p>
          <a:p>
            <a:r>
              <a:rPr lang="es-AR" sz="1100" dirty="0"/>
              <a:t>        for j in range(m):</a:t>
            </a:r>
          </a:p>
          <a:p>
            <a:r>
              <a:rPr lang="es-AR" sz="1100" dirty="0"/>
              <a:t>            print (repr (mat[i][j] ).rjust(8), end="")</a:t>
            </a:r>
          </a:p>
          <a:p>
            <a:r>
              <a:rPr lang="es-AR" sz="1100" dirty="0"/>
              <a:t>        print()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A529C89-C75B-48CD-8DF8-A0AB04C15807}"/>
              </a:ext>
            </a:extLst>
          </p:cNvPr>
          <p:cNvSpPr txBox="1"/>
          <p:nvPr/>
        </p:nvSpPr>
        <p:spPr>
          <a:xfrm>
            <a:off x="8811491" y="429491"/>
            <a:ext cx="3034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Contenido archivo </a:t>
            </a:r>
            <a:r>
              <a:rPr lang="es-AR" dirty="0" err="1"/>
              <a:t>funcionesmatrices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022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4ACD833-04A1-45E6-96CD-AAE1257C2BF1}"/>
              </a:ext>
            </a:extLst>
          </p:cNvPr>
          <p:cNvSpPr/>
          <p:nvPr/>
        </p:nvSpPr>
        <p:spPr>
          <a:xfrm>
            <a:off x="3188677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200" dirty="0"/>
              <a:t>def sumaMat(A,B):</a:t>
            </a:r>
          </a:p>
          <a:p>
            <a:r>
              <a:rPr lang="es-AR" sz="1200" dirty="0"/>
              <a:t>    # Precondición: A y B tienen la misma cantidad de</a:t>
            </a:r>
          </a:p>
          <a:p>
            <a:r>
              <a:rPr lang="es-AR" sz="1200" dirty="0"/>
              <a:t>    # filas y columnas</a:t>
            </a:r>
          </a:p>
          <a:p>
            <a:r>
              <a:rPr lang="es-AR" sz="1200" dirty="0"/>
              <a:t>    C = creaMat_dat(filas(A), columnas(A),0)</a:t>
            </a:r>
          </a:p>
          <a:p>
            <a:r>
              <a:rPr lang="es-AR" sz="1200" dirty="0"/>
              <a:t>    for i in range(filas(A)):</a:t>
            </a:r>
          </a:p>
          <a:p>
            <a:r>
              <a:rPr lang="es-AR" sz="1200" dirty="0"/>
              <a:t>        for j in range(columnas(A)):</a:t>
            </a:r>
          </a:p>
          <a:p>
            <a:r>
              <a:rPr lang="es-AR" sz="1200" dirty="0"/>
              <a:t>            C[i][j] = A[i][j] + B[i][j]</a:t>
            </a:r>
          </a:p>
          <a:p>
            <a:r>
              <a:rPr lang="es-AR" sz="1200" dirty="0"/>
              <a:t>    return C</a:t>
            </a:r>
          </a:p>
          <a:p>
            <a:endParaRPr lang="es-AR" sz="1200" dirty="0"/>
          </a:p>
          <a:p>
            <a:r>
              <a:rPr lang="es-AR" sz="1200" dirty="0"/>
              <a:t>def multiplicaMat(A,B):</a:t>
            </a:r>
          </a:p>
          <a:p>
            <a:r>
              <a:rPr lang="es-AR" sz="1200" dirty="0"/>
              <a:t>    #precondición: la cantidad de columnas de A</a:t>
            </a:r>
          </a:p>
          <a:p>
            <a:r>
              <a:rPr lang="es-AR" sz="1200" dirty="0"/>
              <a:t>    #coincide con la cantidad de filas de B</a:t>
            </a:r>
          </a:p>
          <a:p>
            <a:r>
              <a:rPr lang="es-AR" sz="1200" dirty="0"/>
              <a:t>    C = creaMat_dat(filas(A), columnas(B),0)</a:t>
            </a:r>
          </a:p>
          <a:p>
            <a:r>
              <a:rPr lang="es-AR" sz="1200" dirty="0"/>
              <a:t>    for i in range(filas(C)):</a:t>
            </a:r>
          </a:p>
          <a:p>
            <a:r>
              <a:rPr lang="es-AR" sz="1200" dirty="0"/>
              <a:t>        for j in range(columnas(C)):</a:t>
            </a:r>
          </a:p>
          <a:p>
            <a:r>
              <a:rPr lang="es-AR" sz="1200" dirty="0"/>
              <a:t>            for k in range(columnas(A)):</a:t>
            </a:r>
          </a:p>
          <a:p>
            <a:r>
              <a:rPr lang="es-AR" sz="1200" dirty="0"/>
              <a:t>                C[i][j] = C[i][j] + A[i][k] * B[k][j]</a:t>
            </a:r>
          </a:p>
          <a:p>
            <a:r>
              <a:rPr lang="es-AR" sz="1200" dirty="0"/>
              <a:t>    return C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BCFB163-6B63-4428-9B4D-DBFB0AF34A90}"/>
              </a:ext>
            </a:extLst>
          </p:cNvPr>
          <p:cNvSpPr txBox="1"/>
          <p:nvPr/>
        </p:nvSpPr>
        <p:spPr>
          <a:xfrm>
            <a:off x="8811491" y="429491"/>
            <a:ext cx="3034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Contenido archivo </a:t>
            </a:r>
            <a:r>
              <a:rPr lang="es-AR" dirty="0" err="1"/>
              <a:t>funcionesmatrices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50950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D793844-30D1-44D5-B47E-478511954AEC}"/>
              </a:ext>
            </a:extLst>
          </p:cNvPr>
          <p:cNvSpPr txBox="1"/>
          <p:nvPr/>
        </p:nvSpPr>
        <p:spPr>
          <a:xfrm>
            <a:off x="896815" y="496448"/>
            <a:ext cx="103983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  <a:p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Se carga la información de las ventas de 3 empleados en 4 zonas, en una tabla, discriminando los datos en filas y columnas. Cada fila corresponde a un empleado y cada columna a una zona.</a:t>
            </a:r>
          </a:p>
          <a:p>
            <a:r>
              <a:rPr lang="es-AR" dirty="0"/>
              <a:t>    Se necesita conocer el total de ventas por vendedor y el total de ventas por zona.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Se carga una tabla cuadrada, y se emite su traza (suma de los elementos de la diagonal principal)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Se carga una matriz, y, se obtiene su determinante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Se carga una matriz y, si es posible, se obtiene su inversa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Se cargan los coeficientes de dos ecuaciones con dos incógnitas en una tabla y se obtiene, si es posible, la solución del sistema.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Generalizar el ítem anterior para sistemas de </a:t>
            </a:r>
            <a:r>
              <a:rPr lang="es-AR"/>
              <a:t>n x n</a:t>
            </a:r>
            <a:endParaRPr lang="es-AR" dirty="0"/>
          </a:p>
          <a:p>
            <a:endParaRPr lang="es-AR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58FEA15-A4EA-48F4-A895-6CAB76AA4CB6}"/>
              </a:ext>
            </a:extLst>
          </p:cNvPr>
          <p:cNvSpPr txBox="1"/>
          <p:nvPr/>
        </p:nvSpPr>
        <p:spPr>
          <a:xfrm>
            <a:off x="344774" y="329784"/>
            <a:ext cx="2878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Ejercicios propuestos</a:t>
            </a:r>
            <a:endParaRPr lang="es-AR" b="1" u="sng" dirty="0"/>
          </a:p>
        </p:txBody>
      </p:sp>
    </p:spTree>
    <p:extLst>
      <p:ext uri="{BB962C8B-B14F-4D97-AF65-F5344CB8AC3E}">
        <p14:creationId xmlns:p14="http://schemas.microsoft.com/office/powerpoint/2010/main" val="251198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64849F5-5612-4A06-A63B-3DBE3996A2AA}"/>
              </a:ext>
            </a:extLst>
          </p:cNvPr>
          <p:cNvSpPr txBox="1"/>
          <p:nvPr/>
        </p:nvSpPr>
        <p:spPr>
          <a:xfrm>
            <a:off x="0" y="303051"/>
            <a:ext cx="11962151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600" dirty="0"/>
              <a:t>A menudo es conveniente trabajar con listas como matrices.  Una matriz, o tabla es una configuración rectangular de datos, que se ubican en filas y columnas.</a:t>
            </a:r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Habitualmente se trabaja con una tabla planteándola como una lista de filas.</a:t>
            </a:r>
          </a:p>
          <a:p>
            <a:endParaRPr lang="es-AR" sz="1600" dirty="0"/>
          </a:p>
          <a:p>
            <a:r>
              <a:rPr lang="es-AR" sz="1600" dirty="0"/>
              <a:t>Cada fila es una lista. Todas las filas tienen la misma longitud.</a:t>
            </a:r>
          </a:p>
          <a:p>
            <a:endParaRPr lang="es-AR" sz="1600" dirty="0"/>
          </a:p>
          <a:p>
            <a:r>
              <a:rPr lang="es-AR" sz="1600" dirty="0"/>
              <a:t>La matriz será entonces, una lista de listas.</a:t>
            </a:r>
          </a:p>
          <a:p>
            <a:endParaRPr lang="es-AR" sz="1600" dirty="0"/>
          </a:p>
          <a:p>
            <a:r>
              <a:rPr lang="es-AR" sz="1600" dirty="0"/>
              <a:t>Ejemplo: en esta matriz observamos 3 filas (se numeran de 0 a 2) y 4 columnas (numeradas de 0 a 3)</a:t>
            </a:r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04879B2-E16C-49A0-BA74-7BDCF2D1D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00407"/>
              </p:ext>
            </p:extLst>
          </p:nvPr>
        </p:nvGraphicFramePr>
        <p:xfrm>
          <a:off x="4380650" y="844322"/>
          <a:ext cx="260829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073">
                  <a:extLst>
                    <a:ext uri="{9D8B030D-6E8A-4147-A177-3AD203B41FA5}">
                      <a16:colId xmlns:a16="http://schemas.microsoft.com/office/drawing/2014/main" val="1381549744"/>
                    </a:ext>
                  </a:extLst>
                </a:gridCol>
                <a:gridCol w="652073">
                  <a:extLst>
                    <a:ext uri="{9D8B030D-6E8A-4147-A177-3AD203B41FA5}">
                      <a16:colId xmlns:a16="http://schemas.microsoft.com/office/drawing/2014/main" val="3717267681"/>
                    </a:ext>
                  </a:extLst>
                </a:gridCol>
                <a:gridCol w="652073">
                  <a:extLst>
                    <a:ext uri="{9D8B030D-6E8A-4147-A177-3AD203B41FA5}">
                      <a16:colId xmlns:a16="http://schemas.microsoft.com/office/drawing/2014/main" val="3929374122"/>
                    </a:ext>
                  </a:extLst>
                </a:gridCol>
                <a:gridCol w="652073">
                  <a:extLst>
                    <a:ext uri="{9D8B030D-6E8A-4147-A177-3AD203B41FA5}">
                      <a16:colId xmlns:a16="http://schemas.microsoft.com/office/drawing/2014/main" val="1688002725"/>
                    </a:ext>
                  </a:extLst>
                </a:gridCol>
              </a:tblGrid>
              <a:tr h="30234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026695"/>
                  </a:ext>
                </a:extLst>
              </a:tr>
              <a:tr h="30234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899360"/>
                  </a:ext>
                </a:extLst>
              </a:tr>
              <a:tr h="30234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18090"/>
                  </a:ext>
                </a:extLst>
              </a:tr>
            </a:tbl>
          </a:graphicData>
        </a:graphic>
      </p:graphicFrame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19EABD48-C3C6-4446-B07F-EB97F2AD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631334"/>
              </p:ext>
            </p:extLst>
          </p:nvPr>
        </p:nvGraphicFramePr>
        <p:xfrm>
          <a:off x="1735561" y="4795939"/>
          <a:ext cx="4855688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3922">
                  <a:extLst>
                    <a:ext uri="{9D8B030D-6E8A-4147-A177-3AD203B41FA5}">
                      <a16:colId xmlns:a16="http://schemas.microsoft.com/office/drawing/2014/main" val="1965456848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347856839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2663029666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3186904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1335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2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316401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EF8EE033-3274-45DB-A12E-689459EF9643}"/>
              </a:ext>
            </a:extLst>
          </p:cNvPr>
          <p:cNvSpPr txBox="1"/>
          <p:nvPr/>
        </p:nvSpPr>
        <p:spPr>
          <a:xfrm>
            <a:off x="8034728" y="4806795"/>
            <a:ext cx="347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0: una lista de n elementos</a:t>
            </a:r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154CE7-E67C-4016-96FE-81597B730A56}"/>
              </a:ext>
            </a:extLst>
          </p:cNvPr>
          <p:cNvSpPr txBox="1"/>
          <p:nvPr/>
        </p:nvSpPr>
        <p:spPr>
          <a:xfrm>
            <a:off x="8034728" y="5238867"/>
            <a:ext cx="347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1: una lista de n elementos</a:t>
            </a:r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53EBE3B-E075-4F6F-9779-EC60066E16C3}"/>
              </a:ext>
            </a:extLst>
          </p:cNvPr>
          <p:cNvSpPr txBox="1"/>
          <p:nvPr/>
        </p:nvSpPr>
        <p:spPr>
          <a:xfrm>
            <a:off x="8034728" y="5608199"/>
            <a:ext cx="347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2: una lista de n elementos</a:t>
            </a:r>
            <a:endParaRPr lang="es-AR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2C802BFA-FA7E-4108-845E-05031E16F555}"/>
              </a:ext>
            </a:extLst>
          </p:cNvPr>
          <p:cNvCxnSpPr/>
          <p:nvPr/>
        </p:nvCxnSpPr>
        <p:spPr>
          <a:xfrm>
            <a:off x="6988942" y="4988168"/>
            <a:ext cx="838432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77B0D5EC-BE32-4C62-A81C-37CADD2CD2F4}"/>
              </a:ext>
            </a:extLst>
          </p:cNvPr>
          <p:cNvCxnSpPr/>
          <p:nvPr/>
        </p:nvCxnSpPr>
        <p:spPr>
          <a:xfrm>
            <a:off x="6988942" y="5423533"/>
            <a:ext cx="838432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E56318E0-4D7D-4A6C-927F-04E4BF480E0C}"/>
              </a:ext>
            </a:extLst>
          </p:cNvPr>
          <p:cNvCxnSpPr/>
          <p:nvPr/>
        </p:nvCxnSpPr>
        <p:spPr>
          <a:xfrm>
            <a:off x="6988942" y="5777684"/>
            <a:ext cx="838432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E0EB856-A96F-42AC-B5DC-C0A164FA6AFF}"/>
              </a:ext>
            </a:extLst>
          </p:cNvPr>
          <p:cNvSpPr txBox="1"/>
          <p:nvPr/>
        </p:nvSpPr>
        <p:spPr>
          <a:xfrm>
            <a:off x="141039" y="4708130"/>
            <a:ext cx="1273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matriz o tabla es una lista de 3</a:t>
            </a:r>
          </a:p>
          <a:p>
            <a:r>
              <a:rPr lang="es-ES" dirty="0"/>
              <a:t>listas</a:t>
            </a:r>
            <a:endParaRPr lang="es-AR" dirty="0"/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F8F774BB-79AA-48F8-8365-D43D043C4931}"/>
              </a:ext>
            </a:extLst>
          </p:cNvPr>
          <p:cNvSpPr/>
          <p:nvPr/>
        </p:nvSpPr>
        <p:spPr>
          <a:xfrm>
            <a:off x="1414413" y="4744055"/>
            <a:ext cx="207354" cy="1164404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35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868BDF36-C063-4FEC-87C0-B76B6BF45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160582"/>
              </p:ext>
            </p:extLst>
          </p:nvPr>
        </p:nvGraphicFramePr>
        <p:xfrm>
          <a:off x="3863028" y="4537869"/>
          <a:ext cx="4855688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3922">
                  <a:extLst>
                    <a:ext uri="{9D8B030D-6E8A-4147-A177-3AD203B41FA5}">
                      <a16:colId xmlns:a16="http://schemas.microsoft.com/office/drawing/2014/main" val="1965456848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347856839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2663029666"/>
                    </a:ext>
                  </a:extLst>
                </a:gridCol>
                <a:gridCol w="1213922">
                  <a:extLst>
                    <a:ext uri="{9D8B030D-6E8A-4147-A177-3AD203B41FA5}">
                      <a16:colId xmlns:a16="http://schemas.microsoft.com/office/drawing/2014/main" val="3186904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23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34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1335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2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13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67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A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31640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1891F50-52B7-4524-B812-0B2B9B510672}"/>
              </a:ext>
            </a:extLst>
          </p:cNvPr>
          <p:cNvSpPr txBox="1"/>
          <p:nvPr/>
        </p:nvSpPr>
        <p:spPr>
          <a:xfrm>
            <a:off x="1021003" y="475218"/>
            <a:ext cx="104931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Para el ejemplo anterior, podemos tener:</a:t>
            </a:r>
          </a:p>
          <a:p>
            <a:endParaRPr lang="es-ES" dirty="0"/>
          </a:p>
          <a:p>
            <a:r>
              <a:rPr lang="es-ES" dirty="0"/>
              <a:t>Matriz = []        #esta será la lista de listas</a:t>
            </a:r>
          </a:p>
          <a:p>
            <a:endParaRPr lang="es-ES" dirty="0"/>
          </a:p>
          <a:p>
            <a:r>
              <a:rPr lang="es-ES" dirty="0"/>
              <a:t>En la lista llamada Matriz agregaremos las filas (con </a:t>
            </a:r>
            <a:r>
              <a:rPr lang="es-ES" dirty="0" err="1"/>
              <a:t>append</a:t>
            </a:r>
            <a:r>
              <a:rPr lang="es-ES" dirty="0"/>
              <a:t>, por ejemplo)</a:t>
            </a:r>
          </a:p>
          <a:p>
            <a:endParaRPr lang="es-ES" dirty="0"/>
          </a:p>
          <a:p>
            <a:r>
              <a:rPr lang="es-ES" dirty="0" err="1"/>
              <a:t>Matriz.append</a:t>
            </a:r>
            <a:r>
              <a:rPr lang="es-ES" dirty="0"/>
              <a:t>(Fila)       #siendo Fila una lista de 4 elementos, en este caso</a:t>
            </a:r>
          </a:p>
          <a:p>
            <a:endParaRPr lang="es-ES" dirty="0"/>
          </a:p>
          <a:p>
            <a:r>
              <a:rPr lang="es-ES" dirty="0"/>
              <a:t>….</a:t>
            </a:r>
          </a:p>
          <a:p>
            <a:endParaRPr lang="es-ES" dirty="0"/>
          </a:p>
          <a:p>
            <a:r>
              <a:rPr lang="es-ES" dirty="0"/>
              <a:t>Y una vez cargada la </a:t>
            </a:r>
            <a:r>
              <a:rPr lang="es-ES" dirty="0" err="1"/>
              <a:t>Mattriz</a:t>
            </a:r>
            <a:r>
              <a:rPr lang="es-ES" dirty="0"/>
              <a:t> con datos, trabajaremos referenciando cada dato con dos subíndices</a:t>
            </a:r>
          </a:p>
          <a:p>
            <a:endParaRPr lang="es-ES" dirty="0"/>
          </a:p>
          <a:p>
            <a:r>
              <a:rPr lang="es-ES" dirty="0"/>
              <a:t>Ejemplo:</a:t>
            </a:r>
          </a:p>
          <a:p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2ACF82C-E85C-4E3B-A5F0-78C11E3B1A45}"/>
              </a:ext>
            </a:extLst>
          </p:cNvPr>
          <p:cNvSpPr txBox="1"/>
          <p:nvPr/>
        </p:nvSpPr>
        <p:spPr>
          <a:xfrm>
            <a:off x="1651152" y="6182540"/>
            <a:ext cx="21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M[1][0]  es 7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D069FAB-54A0-412A-B142-611D34533415}"/>
              </a:ext>
            </a:extLst>
          </p:cNvPr>
          <p:cNvSpPr txBox="1"/>
          <p:nvPr/>
        </p:nvSpPr>
        <p:spPr>
          <a:xfrm>
            <a:off x="9386341" y="4755815"/>
            <a:ext cx="21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M[1][3] es 0 </a:t>
            </a:r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CECFBE5-5F87-4E81-A402-B0D5AD16FF80}"/>
              </a:ext>
            </a:extLst>
          </p:cNvPr>
          <p:cNvSpPr txBox="1"/>
          <p:nvPr/>
        </p:nvSpPr>
        <p:spPr>
          <a:xfrm>
            <a:off x="6605103" y="6228413"/>
            <a:ext cx="21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M[2][2]  es 67</a:t>
            </a:r>
            <a:endParaRPr lang="es-AR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F9AC3C2-EEBF-4D60-A7FB-66867032AECD}"/>
              </a:ext>
            </a:extLst>
          </p:cNvPr>
          <p:cNvCxnSpPr>
            <a:cxnSpLocks/>
          </p:cNvCxnSpPr>
          <p:nvPr/>
        </p:nvCxnSpPr>
        <p:spPr>
          <a:xfrm flipH="1">
            <a:off x="3204569" y="5125147"/>
            <a:ext cx="1118430" cy="128793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D06AFAC-45C7-452B-8704-8C5A303C5FB5}"/>
              </a:ext>
            </a:extLst>
          </p:cNvPr>
          <p:cNvCxnSpPr>
            <a:endCxn id="6" idx="1"/>
          </p:cNvCxnSpPr>
          <p:nvPr/>
        </p:nvCxnSpPr>
        <p:spPr>
          <a:xfrm flipV="1">
            <a:off x="8454452" y="4940481"/>
            <a:ext cx="931889" cy="15364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87933D84-75DB-4648-9D3D-15A8429A9E1D}"/>
              </a:ext>
            </a:extLst>
          </p:cNvPr>
          <p:cNvCxnSpPr/>
          <p:nvPr/>
        </p:nvCxnSpPr>
        <p:spPr>
          <a:xfrm>
            <a:off x="7165298" y="5386253"/>
            <a:ext cx="0" cy="84216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7199E3A-182C-4519-9B5E-8172C876E102}"/>
              </a:ext>
            </a:extLst>
          </p:cNvPr>
          <p:cNvSpPr txBox="1"/>
          <p:nvPr/>
        </p:nvSpPr>
        <p:spPr>
          <a:xfrm>
            <a:off x="3863027" y="4197293"/>
            <a:ext cx="4855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Columna 0   Columna 1   Columna 2   Columna 3</a:t>
            </a:r>
            <a:endParaRPr lang="es-AR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8F1EC7B-560E-4D17-B586-91501966EAE3}"/>
              </a:ext>
            </a:extLst>
          </p:cNvPr>
          <p:cNvSpPr txBox="1"/>
          <p:nvPr/>
        </p:nvSpPr>
        <p:spPr>
          <a:xfrm>
            <a:off x="2923073" y="4507572"/>
            <a:ext cx="68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0</a:t>
            </a:r>
            <a:endParaRPr lang="es-AR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16DED45-C092-45CC-8C36-7A37626AAE19}"/>
              </a:ext>
            </a:extLst>
          </p:cNvPr>
          <p:cNvSpPr txBox="1"/>
          <p:nvPr/>
        </p:nvSpPr>
        <p:spPr>
          <a:xfrm>
            <a:off x="2923073" y="4923308"/>
            <a:ext cx="68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1</a:t>
            </a:r>
            <a:endParaRPr lang="es-AR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A80DA23-52D1-4FC7-941B-811DF45E8B21}"/>
              </a:ext>
            </a:extLst>
          </p:cNvPr>
          <p:cNvSpPr txBox="1"/>
          <p:nvPr/>
        </p:nvSpPr>
        <p:spPr>
          <a:xfrm>
            <a:off x="2923073" y="5334903"/>
            <a:ext cx="68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Fila 2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4571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59D0C79-77DD-4875-B678-88FC8B1B0577}"/>
              </a:ext>
            </a:extLst>
          </p:cNvPr>
          <p:cNvSpPr txBox="1"/>
          <p:nvPr/>
        </p:nvSpPr>
        <p:spPr>
          <a:xfrm>
            <a:off x="1330037" y="1771310"/>
            <a:ext cx="100702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600" b="1" u="sng" dirty="0"/>
              <a:t>¿Cómo manejar una lista para que funcione como matriz en Python?</a:t>
            </a:r>
          </a:p>
          <a:p>
            <a:endParaRPr lang="es-AR" sz="1600" b="1" u="sng" dirty="0"/>
          </a:p>
          <a:p>
            <a:endParaRPr lang="es-AR" sz="1600" dirty="0"/>
          </a:p>
          <a:p>
            <a:r>
              <a:rPr lang="es-AR" sz="1600" b="1" dirty="0"/>
              <a:t>Es conveniente primero crear la estructura </a:t>
            </a:r>
            <a:r>
              <a:rPr lang="es-AR" sz="1600" dirty="0"/>
              <a:t>(la grilla donde cargaremos los datos) vacía, o con valores nulos (por ejemplo, ceros si almacenaremos números).</a:t>
            </a:r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Al crearla ya establecemos el número de filas y de columnas.</a:t>
            </a:r>
          </a:p>
          <a:p>
            <a:endParaRPr lang="es-AR" sz="1600" dirty="0"/>
          </a:p>
          <a:p>
            <a:endParaRPr lang="es-AR" sz="1600" dirty="0"/>
          </a:p>
          <a:p>
            <a:r>
              <a:rPr lang="es-AR" sz="1600" dirty="0"/>
              <a:t>Es importante entender que la matriz en sí será una lista de listas, ya que si se trata de una matriz de </a:t>
            </a:r>
            <a:r>
              <a:rPr lang="es-AR" sz="1600" dirty="0" err="1"/>
              <a:t>mxn</a:t>
            </a:r>
            <a:r>
              <a:rPr lang="es-AR" sz="1600" dirty="0"/>
              <a:t>, será una lista de m listas, cada una de las cuales tendrá n elementos</a:t>
            </a:r>
            <a:r>
              <a:rPr lang="es-A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071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5614CF8-B34C-4A81-819C-794A34A809E5}"/>
              </a:ext>
            </a:extLst>
          </p:cNvPr>
          <p:cNvSpPr txBox="1"/>
          <p:nvPr/>
        </p:nvSpPr>
        <p:spPr>
          <a:xfrm>
            <a:off x="589935" y="221225"/>
            <a:ext cx="1061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/>
              <a:t>Ejemplo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3B9C98-4595-43B6-A930-CA13C940D09D}"/>
              </a:ext>
            </a:extLst>
          </p:cNvPr>
          <p:cNvSpPr/>
          <p:nvPr/>
        </p:nvSpPr>
        <p:spPr>
          <a:xfrm>
            <a:off x="3416710" y="72746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/>
              <a:t>n=2</a:t>
            </a:r>
          </a:p>
          <a:p>
            <a:r>
              <a:rPr lang="es-AR" dirty="0"/>
              <a:t>m=3</a:t>
            </a:r>
          </a:p>
          <a:p>
            <a:endParaRPr lang="es-AR" dirty="0"/>
          </a:p>
          <a:p>
            <a:r>
              <a:rPr lang="es-AR" dirty="0"/>
              <a:t>matriz = []</a:t>
            </a:r>
          </a:p>
          <a:p>
            <a:r>
              <a:rPr lang="es-AR" dirty="0"/>
              <a:t>for i in range(n):</a:t>
            </a:r>
          </a:p>
          <a:p>
            <a:r>
              <a:rPr lang="es-AR" dirty="0"/>
              <a:t>   a = [0]*m</a:t>
            </a:r>
          </a:p>
          <a:p>
            <a:r>
              <a:rPr lang="es-AR" dirty="0"/>
              <a:t>   matriz.append(a)</a:t>
            </a:r>
          </a:p>
          <a:p>
            <a:endParaRPr lang="es-AR" dirty="0"/>
          </a:p>
          <a:p>
            <a:r>
              <a:rPr lang="es-AR" dirty="0"/>
              <a:t>for i in range(n):</a:t>
            </a:r>
          </a:p>
          <a:p>
            <a:r>
              <a:rPr lang="es-AR" dirty="0"/>
              <a:t>    for j in range(m):</a:t>
            </a:r>
          </a:p>
          <a:p>
            <a:r>
              <a:rPr lang="es-AR" dirty="0"/>
              <a:t>        print("Ingrese dato para posición ", i, j, " :")</a:t>
            </a:r>
          </a:p>
          <a:p>
            <a:r>
              <a:rPr lang="es-AR" dirty="0"/>
              <a:t>        matriz[i][j] = int(input())</a:t>
            </a:r>
          </a:p>
          <a:p>
            <a:endParaRPr lang="es-AR" dirty="0"/>
          </a:p>
          <a:p>
            <a:r>
              <a:rPr lang="es-AR" dirty="0"/>
              <a:t>for i in range(n):</a:t>
            </a:r>
          </a:p>
          <a:p>
            <a:r>
              <a:rPr lang="es-AR" dirty="0"/>
              <a:t>    for j in range(m):</a:t>
            </a:r>
          </a:p>
          <a:p>
            <a:r>
              <a:rPr lang="es-AR" dirty="0"/>
              <a:t>        print (matriz[i][j])</a:t>
            </a:r>
          </a:p>
          <a:p>
            <a:r>
              <a:rPr lang="es-AR" dirty="0"/>
              <a:t>        </a:t>
            </a:r>
          </a:p>
          <a:p>
            <a:r>
              <a:rPr lang="es-AR" dirty="0"/>
              <a:t>for i in range(n):</a:t>
            </a:r>
          </a:p>
          <a:p>
            <a:r>
              <a:rPr lang="es-AR" dirty="0"/>
              <a:t>    for j in range(m):</a:t>
            </a:r>
          </a:p>
          <a:p>
            <a:r>
              <a:rPr lang="es-AR" dirty="0"/>
              <a:t>        print (matriz[i][j] ," ", end="")</a:t>
            </a:r>
          </a:p>
          <a:p>
            <a:r>
              <a:rPr lang="es-AR" dirty="0"/>
              <a:t>    print()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D6E26D2-966A-4F7C-9243-63F71F0AACFC}"/>
              </a:ext>
            </a:extLst>
          </p:cNvPr>
          <p:cNvSpPr txBox="1"/>
          <p:nvPr/>
        </p:nvSpPr>
        <p:spPr>
          <a:xfrm>
            <a:off x="7502460" y="590556"/>
            <a:ext cx="419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Programa ejemplo matrices0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172DCAE-07AA-43F2-9883-1FDCF26F55D3}"/>
              </a:ext>
            </a:extLst>
          </p:cNvPr>
          <p:cNvSpPr txBox="1"/>
          <p:nvPr/>
        </p:nvSpPr>
        <p:spPr>
          <a:xfrm>
            <a:off x="8521758" y="4809615"/>
            <a:ext cx="2687016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¿Qué se hace con cada sentencia?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66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1957914-AD5B-47E6-B7D1-9A95C4E3D4BB}"/>
              </a:ext>
            </a:extLst>
          </p:cNvPr>
          <p:cNvSpPr/>
          <p:nvPr/>
        </p:nvSpPr>
        <p:spPr>
          <a:xfrm>
            <a:off x="3048000" y="803897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Crear una matriz vacía en Python: una forma</a:t>
            </a:r>
          </a:p>
          <a:p>
            <a:r>
              <a:rPr lang="es-AR" dirty="0">
                <a:latin typeface="Calibri" panose="020F0502020204030204" pitchFamily="34" charset="0"/>
              </a:rPr>
              <a:t>matriz = []</a:t>
            </a:r>
          </a:p>
          <a:p>
            <a:r>
              <a:rPr lang="es-AR" dirty="0">
                <a:latin typeface="Calibri" panose="020F0502020204030204" pitchFamily="34" charset="0"/>
              </a:rPr>
              <a:t>for i in range(numero_filas):</a:t>
            </a:r>
          </a:p>
          <a:p>
            <a:r>
              <a:rPr lang="es-AR" dirty="0">
                <a:latin typeface="Calibri" panose="020F0502020204030204" pitchFamily="34" charset="0"/>
              </a:rPr>
              <a:t>    matriz.append([])</a:t>
            </a:r>
          </a:p>
          <a:p>
            <a:r>
              <a:rPr lang="es-AR" dirty="0">
                <a:latin typeface="Calibri" panose="020F0502020204030204" pitchFamily="34" charset="0"/>
              </a:rPr>
              <a:t>    for j in range(numero_columnas):</a:t>
            </a:r>
          </a:p>
          <a:p>
            <a:r>
              <a:rPr lang="es-AR" dirty="0">
                <a:latin typeface="Calibri" panose="020F0502020204030204" pitchFamily="34" charset="0"/>
              </a:rPr>
              <a:t>        matriz[i].append(None)</a:t>
            </a:r>
          </a:p>
          <a:p>
            <a:endParaRPr lang="es-AR" dirty="0">
              <a:latin typeface="Calibri" panose="020F0502020204030204" pitchFamily="34" charset="0"/>
            </a:endParaRPr>
          </a:p>
          <a:p>
            <a:r>
              <a:rPr lang="es-AR" b="1" dirty="0">
                <a:latin typeface="Calibri Bold" panose="020F0702030404030204" pitchFamily="34" charset="0"/>
              </a:rPr>
              <a:t>Otra forma:</a:t>
            </a:r>
          </a:p>
          <a:p>
            <a:r>
              <a:rPr lang="es-AR" dirty="0">
                <a:latin typeface="Calibri" panose="020F0502020204030204" pitchFamily="34" charset="0"/>
              </a:rPr>
              <a:t>matriz = [None] * numero_filas</a:t>
            </a:r>
          </a:p>
          <a:p>
            <a:r>
              <a:rPr lang="es-AR" dirty="0">
                <a:latin typeface="Calibri" panose="020F0502020204030204" pitchFamily="34" charset="0"/>
              </a:rPr>
              <a:t>for i in range(numero_filas):</a:t>
            </a:r>
          </a:p>
          <a:p>
            <a:r>
              <a:rPr lang="es-AR" dirty="0">
                <a:latin typeface="Calibri" panose="020F0502020204030204" pitchFamily="34" charset="0"/>
              </a:rPr>
              <a:t>    matriz[i] = [None] * numero_columnas</a:t>
            </a:r>
          </a:p>
          <a:p>
            <a:endParaRPr lang="es-AR" dirty="0">
              <a:latin typeface="Calibri" panose="020F0502020204030204" pitchFamily="34" charset="0"/>
            </a:endParaRPr>
          </a:p>
          <a:p>
            <a:r>
              <a:rPr lang="es-AR" b="1" dirty="0">
                <a:latin typeface="Calibri Bold" panose="020F0702030404030204" pitchFamily="34" charset="0"/>
              </a:rPr>
              <a:t>Crear matriz de </a:t>
            </a:r>
            <a:r>
              <a:rPr lang="es-AR" b="1" dirty="0" err="1">
                <a:latin typeface="Calibri Bold" panose="020F0702030404030204" pitchFamily="34" charset="0"/>
              </a:rPr>
              <a:t>nxm</a:t>
            </a:r>
            <a:r>
              <a:rPr lang="es-AR" b="1" dirty="0">
                <a:latin typeface="Calibri Bold" panose="020F0702030404030204" pitchFamily="34" charset="0"/>
              </a:rPr>
              <a:t>. Cada celda contiene un dato </a:t>
            </a:r>
            <a:r>
              <a:rPr lang="es-AR" b="1" i="1" dirty="0">
                <a:latin typeface="Calibri Bold Italic" panose="020F07020304040A0204" pitchFamily="34" charset="0"/>
              </a:rPr>
              <a:t>dat</a:t>
            </a:r>
          </a:p>
          <a:p>
            <a:r>
              <a:rPr lang="es-AR" dirty="0">
                <a:latin typeface="Calibri" panose="020F0502020204030204" pitchFamily="34" charset="0"/>
              </a:rPr>
              <a:t>matriz = []</a:t>
            </a:r>
          </a:p>
          <a:p>
            <a:r>
              <a:rPr lang="en-US" dirty="0">
                <a:latin typeface="Calibri" panose="020F0502020204030204" pitchFamily="34" charset="0"/>
              </a:rPr>
              <a:t>for i in range(n):</a:t>
            </a:r>
          </a:p>
          <a:p>
            <a:r>
              <a:rPr lang="es-AR" dirty="0">
                <a:latin typeface="Calibri" panose="020F0502020204030204" pitchFamily="34" charset="0"/>
              </a:rPr>
              <a:t>    a = [dat]*m</a:t>
            </a:r>
          </a:p>
          <a:p>
            <a:r>
              <a:rPr lang="es-AR" dirty="0">
                <a:latin typeface="Calibri" panose="020F0502020204030204" pitchFamily="34" charset="0"/>
              </a:rPr>
              <a:t>    matriz.append(a)</a:t>
            </a:r>
            <a:endParaRPr lang="es-AR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C905B1F-04F5-433E-8CCE-72230B6EB0D2}"/>
              </a:ext>
            </a:extLst>
          </p:cNvPr>
          <p:cNvSpPr txBox="1"/>
          <p:nvPr/>
        </p:nvSpPr>
        <p:spPr>
          <a:xfrm>
            <a:off x="8781511" y="28981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166089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D900986-3093-4288-846F-6485005CEBE0}"/>
              </a:ext>
            </a:extLst>
          </p:cNvPr>
          <p:cNvSpPr/>
          <p:nvPr/>
        </p:nvSpPr>
        <p:spPr>
          <a:xfrm>
            <a:off x="3220064" y="1397675"/>
            <a:ext cx="66714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Función que crea una matriz con n filas y m columnas, con ceros</a:t>
            </a:r>
          </a:p>
          <a:p>
            <a:r>
              <a:rPr lang="es-AR" dirty="0">
                <a:latin typeface="Calibri" panose="020F0502020204030204" pitchFamily="34" charset="0"/>
              </a:rPr>
              <a:t>def creaMatriz(n,m):</a:t>
            </a:r>
          </a:p>
          <a:p>
            <a:r>
              <a:rPr lang="es-AR" dirty="0">
                <a:latin typeface="Calibri" panose="020F0502020204030204" pitchFamily="34" charset="0"/>
              </a:rPr>
              <a:t>    matriz = []</a:t>
            </a:r>
          </a:p>
          <a:p>
            <a:r>
              <a:rPr lang="en-US" dirty="0">
                <a:latin typeface="Calibri" panose="020F0502020204030204" pitchFamily="34" charset="0"/>
              </a:rPr>
              <a:t>    for i in range(n):</a:t>
            </a:r>
          </a:p>
          <a:p>
            <a:r>
              <a:rPr lang="es-AR" dirty="0">
                <a:latin typeface="Calibri" panose="020F0502020204030204" pitchFamily="34" charset="0"/>
              </a:rPr>
              <a:t>        a = [0]*m</a:t>
            </a:r>
          </a:p>
          <a:p>
            <a:r>
              <a:rPr lang="es-AR" dirty="0">
                <a:latin typeface="Calibri" panose="020F0502020204030204" pitchFamily="34" charset="0"/>
              </a:rPr>
              <a:t>        matriz.append(a)</a:t>
            </a:r>
          </a:p>
          <a:p>
            <a:r>
              <a:rPr lang="es-AR" dirty="0">
                <a:latin typeface="Calibri" panose="020F0502020204030204" pitchFamily="34" charset="0"/>
              </a:rPr>
              <a:t>    return matriz</a:t>
            </a:r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F18CA81-C7DF-4F43-B1D1-6FBF15398CE6}"/>
              </a:ext>
            </a:extLst>
          </p:cNvPr>
          <p:cNvSpPr/>
          <p:nvPr/>
        </p:nvSpPr>
        <p:spPr>
          <a:xfrm>
            <a:off x="3321790" y="379968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Cargar una matriz A previamente creada</a:t>
            </a:r>
          </a:p>
          <a:p>
            <a:endParaRPr lang="es-AR" b="1" dirty="0">
              <a:latin typeface="Calibri Bold" panose="020F0702030404030204" pitchFamily="34" charset="0"/>
            </a:endParaRPr>
          </a:p>
          <a:p>
            <a:r>
              <a:rPr lang="es-AR" dirty="0">
                <a:latin typeface="Calibri" panose="020F0502020204030204" pitchFamily="34" charset="0"/>
              </a:rPr>
              <a:t>def cargaMat(A, n, m):</a:t>
            </a:r>
          </a:p>
          <a:p>
            <a:r>
              <a:rPr lang="es-AR" dirty="0">
                <a:latin typeface="Calibri" panose="020F0502020204030204" pitchFamily="34" charset="0"/>
              </a:rPr>
              <a:t>    for i in range(n):</a:t>
            </a:r>
          </a:p>
          <a:p>
            <a:r>
              <a:rPr lang="es-AR" dirty="0">
                <a:latin typeface="Calibri" panose="020F0502020204030204" pitchFamily="34" charset="0"/>
              </a:rPr>
              <a:t>        for j in range(m):</a:t>
            </a:r>
          </a:p>
          <a:p>
            <a:r>
              <a:rPr lang="es-AR" dirty="0">
                <a:latin typeface="Calibri" panose="020F0502020204030204" pitchFamily="34" charset="0"/>
              </a:rPr>
              <a:t>            print("Ingrese valor posición ", i, " ", j)</a:t>
            </a:r>
          </a:p>
          <a:p>
            <a:r>
              <a:rPr lang="es-AR" dirty="0">
                <a:latin typeface="Calibri" panose="020F0502020204030204" pitchFamily="34" charset="0"/>
              </a:rPr>
              <a:t>            A[i][j] = int(input())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4C15E-BD32-4A5B-AD19-A782D6E29D55}"/>
              </a:ext>
            </a:extLst>
          </p:cNvPr>
          <p:cNvSpPr txBox="1"/>
          <p:nvPr/>
        </p:nvSpPr>
        <p:spPr>
          <a:xfrm>
            <a:off x="8811492" y="30480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297147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0B98019-0B13-4643-B80C-DCA15C4F1E6B}"/>
              </a:ext>
            </a:extLst>
          </p:cNvPr>
          <p:cNvSpPr/>
          <p:nvPr/>
        </p:nvSpPr>
        <p:spPr>
          <a:xfrm>
            <a:off x="3210232" y="171117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Funcion que retorna numero de filas de una matriz</a:t>
            </a:r>
          </a:p>
          <a:p>
            <a:r>
              <a:rPr lang="es-AR" dirty="0">
                <a:latin typeface="Calibri" panose="020F0502020204030204" pitchFamily="34" charset="0"/>
              </a:rPr>
              <a:t>def filas(M):</a:t>
            </a:r>
          </a:p>
          <a:p>
            <a:r>
              <a:rPr lang="es-AR" dirty="0">
                <a:latin typeface="Calibri" panose="020F0502020204030204" pitchFamily="34" charset="0"/>
              </a:rPr>
              <a:t>    return len(M)</a:t>
            </a:r>
          </a:p>
          <a:p>
            <a:endParaRPr lang="es-AR" dirty="0">
              <a:latin typeface="Calibri" panose="020F0502020204030204" pitchFamily="34" charset="0"/>
            </a:endParaRPr>
          </a:p>
          <a:p>
            <a:endParaRPr lang="es-AR" dirty="0">
              <a:latin typeface="Calibri" panose="020F0502020204030204" pitchFamily="34" charset="0"/>
            </a:endParaRPr>
          </a:p>
          <a:p>
            <a:endParaRPr lang="es-AR" dirty="0">
              <a:latin typeface="Calibri" panose="020F0502020204030204" pitchFamily="34" charset="0"/>
            </a:endParaRPr>
          </a:p>
          <a:p>
            <a:r>
              <a:rPr lang="es-AR" b="1" dirty="0">
                <a:latin typeface="Calibri Bold" panose="020F0702030404030204" pitchFamily="34" charset="0"/>
              </a:rPr>
              <a:t>Función que retorna número de columnas de una matriz</a:t>
            </a:r>
          </a:p>
          <a:p>
            <a:r>
              <a:rPr lang="es-AR" dirty="0">
                <a:latin typeface="Calibri" panose="020F0502020204030204" pitchFamily="34" charset="0"/>
              </a:rPr>
              <a:t>def columnas(M):</a:t>
            </a:r>
          </a:p>
          <a:p>
            <a:r>
              <a:rPr lang="es-AR" dirty="0">
                <a:latin typeface="Calibri" panose="020F0502020204030204" pitchFamily="34" charset="0"/>
              </a:rPr>
              <a:t>    return len(M[0])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607911A-E133-4AC0-B2CA-7B4BD724D637}"/>
              </a:ext>
            </a:extLst>
          </p:cNvPr>
          <p:cNvSpPr txBox="1"/>
          <p:nvPr/>
        </p:nvSpPr>
        <p:spPr>
          <a:xfrm>
            <a:off x="8811492" y="30480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60515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D44F2A5-02CB-4685-AB05-B86F0EF71124}"/>
              </a:ext>
            </a:extLst>
          </p:cNvPr>
          <p:cNvSpPr/>
          <p:nvPr/>
        </p:nvSpPr>
        <p:spPr>
          <a:xfrm>
            <a:off x="2900516" y="1897144"/>
            <a:ext cx="69956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>
                <a:latin typeface="Calibri Bold" panose="020F0702030404030204" pitchFamily="34" charset="0"/>
              </a:rPr>
              <a:t>Función que emite una matriz de m filas y n columnas, pasándole m y n</a:t>
            </a:r>
          </a:p>
          <a:p>
            <a:r>
              <a:rPr lang="es-AR" dirty="0">
                <a:latin typeface="Calibri" panose="020F0502020204030204" pitchFamily="34" charset="0"/>
              </a:rPr>
              <a:t>def emitemat(mat, m,n):</a:t>
            </a:r>
          </a:p>
          <a:p>
            <a:r>
              <a:rPr lang="en-US" dirty="0">
                <a:latin typeface="Calibri" panose="020F0502020204030204" pitchFamily="34" charset="0"/>
              </a:rPr>
              <a:t>    for i in range(n):</a:t>
            </a:r>
          </a:p>
          <a:p>
            <a:r>
              <a:rPr lang="en-US" dirty="0">
                <a:latin typeface="Calibri" panose="020F0502020204030204" pitchFamily="34" charset="0"/>
              </a:rPr>
              <a:t>        for j in range(m):</a:t>
            </a:r>
          </a:p>
          <a:p>
            <a:r>
              <a:rPr lang="da-DK" dirty="0">
                <a:latin typeface="Calibri" panose="020F0502020204030204" pitchFamily="34" charset="0"/>
              </a:rPr>
              <a:t>            print (mat[i][j] ," ", end="")</a:t>
            </a:r>
          </a:p>
          <a:p>
            <a:r>
              <a:rPr lang="es-AR" dirty="0">
                <a:latin typeface="Calibri" panose="020F0502020204030204" pitchFamily="34" charset="0"/>
              </a:rPr>
              <a:t>        print()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B6C0CBA-E29F-48F3-85DD-8E493B9FBD33}"/>
              </a:ext>
            </a:extLst>
          </p:cNvPr>
          <p:cNvSpPr txBox="1"/>
          <p:nvPr/>
        </p:nvSpPr>
        <p:spPr>
          <a:xfrm>
            <a:off x="8811492" y="304801"/>
            <a:ext cx="3214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Funciones básicas de manejo de matrices</a:t>
            </a:r>
          </a:p>
        </p:txBody>
      </p:sp>
    </p:spTree>
    <p:extLst>
      <p:ext uri="{BB962C8B-B14F-4D97-AF65-F5344CB8AC3E}">
        <p14:creationId xmlns:p14="http://schemas.microsoft.com/office/powerpoint/2010/main" val="1246229752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920</TotalTime>
  <Words>2007</Words>
  <Application>Microsoft Office PowerPoint</Application>
  <PresentationFormat>Panorámica</PresentationFormat>
  <Paragraphs>322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Bold</vt:lpstr>
      <vt:lpstr>Calibri Bold Italic</vt:lpstr>
      <vt:lpstr>Gill Sans MT</vt:lpstr>
      <vt:lpstr>Paquete</vt:lpstr>
      <vt:lpstr>Listas como matrices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</dc:creator>
  <cp:lastModifiedBy>pat</cp:lastModifiedBy>
  <cp:revision>25</cp:revision>
  <dcterms:created xsi:type="dcterms:W3CDTF">2020-06-28T21:33:44Z</dcterms:created>
  <dcterms:modified xsi:type="dcterms:W3CDTF">2021-06-01T18:47:10Z</dcterms:modified>
</cp:coreProperties>
</file>