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65" r:id="rId4"/>
    <p:sldId id="266" r:id="rId5"/>
    <p:sldId id="258" r:id="rId6"/>
    <p:sldId id="259" r:id="rId7"/>
    <p:sldId id="260" r:id="rId8"/>
    <p:sldId id="262" r:id="rId9"/>
    <p:sldId id="263" r:id="rId10"/>
    <p:sldId id="269" r:id="rId11"/>
    <p:sldId id="270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86350" autoAdjust="0"/>
  </p:normalViewPr>
  <p:slideViewPr>
    <p:cSldViewPr snapToGrid="0">
      <p:cViewPr varScale="1">
        <p:scale>
          <a:sx n="67" d="100"/>
          <a:sy n="67" d="100"/>
        </p:scale>
        <p:origin x="90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4087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4486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3969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3090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66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098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7115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3420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2862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1746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4868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DCE0-6F03-4650-AACC-D615161B20E3}" type="datetimeFigureOut">
              <a:rPr lang="es-AR" smtClean="0"/>
              <a:t>14/9/2021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52CCC-BDFD-4C9E-B23C-83713D4C8832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7587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8068C059-E384-4C71-8B07-4A09648C7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573" y="2553109"/>
            <a:ext cx="4224894" cy="932769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C40C8F28-77DD-47CB-9C0B-EAF031C0CCF4}"/>
              </a:ext>
            </a:extLst>
          </p:cNvPr>
          <p:cNvSpPr txBox="1"/>
          <p:nvPr/>
        </p:nvSpPr>
        <p:spPr>
          <a:xfrm>
            <a:off x="3204210" y="3838506"/>
            <a:ext cx="6103620" cy="933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78C30D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s-AR" sz="24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Clase 2 parte B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78C30D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s-AR" sz="24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18806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EBED9E2-6F99-453F-8BFE-9794409D1965}"/>
              </a:ext>
            </a:extLst>
          </p:cNvPr>
          <p:cNvSpPr txBox="1"/>
          <p:nvPr/>
        </p:nvSpPr>
        <p:spPr>
          <a:xfrm>
            <a:off x="381000" y="335845"/>
            <a:ext cx="10439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Ejemplo de función que devuelve o retorna un valor:</a:t>
            </a:r>
          </a:p>
          <a:p>
            <a:endParaRPr lang="es-ES" dirty="0"/>
          </a:p>
          <a:p>
            <a:r>
              <a:rPr lang="es-ES" dirty="0"/>
              <a:t>Vamos a pedir dos números y a calcular su promedio usando una función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prome</a:t>
            </a:r>
            <a:r>
              <a:rPr lang="es-ES" dirty="0"/>
              <a:t> (x , y):</a:t>
            </a:r>
          </a:p>
          <a:p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(</a:t>
            </a:r>
            <a:r>
              <a:rPr lang="es-ES" dirty="0" err="1"/>
              <a:t>x+y</a:t>
            </a:r>
            <a:r>
              <a:rPr lang="es-ES" dirty="0"/>
              <a:t>)/2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Ejemplo de uso de </a:t>
            </a:r>
            <a:r>
              <a:rPr lang="es-ES" dirty="0" err="1"/>
              <a:t>prome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 err="1"/>
              <a:t>print</a:t>
            </a:r>
            <a:r>
              <a:rPr lang="es-ES" dirty="0"/>
              <a:t> (“Este programa solicita dos número y emite su promedio”)</a:t>
            </a:r>
          </a:p>
          <a:p>
            <a:endParaRPr lang="es-ES" dirty="0"/>
          </a:p>
          <a:p>
            <a:r>
              <a:rPr lang="es-ES" dirty="0"/>
              <a:t>num1 =</a:t>
            </a:r>
            <a:r>
              <a:rPr lang="es-ES" dirty="0" err="1"/>
              <a:t>float</a:t>
            </a:r>
            <a:r>
              <a:rPr lang="es-ES" dirty="0"/>
              <a:t> (input (“Ingrese primer número ”))</a:t>
            </a:r>
          </a:p>
          <a:p>
            <a:endParaRPr lang="es-ES" dirty="0"/>
          </a:p>
          <a:p>
            <a:r>
              <a:rPr lang="es-ES" dirty="0"/>
              <a:t>num2 =</a:t>
            </a:r>
            <a:r>
              <a:rPr lang="es-ES" dirty="0" err="1"/>
              <a:t>float</a:t>
            </a:r>
            <a:r>
              <a:rPr lang="es-ES" dirty="0"/>
              <a:t> (input (“Ingrese segundo número ”))</a:t>
            </a:r>
          </a:p>
          <a:p>
            <a:endParaRPr lang="es-ES" dirty="0"/>
          </a:p>
          <a:p>
            <a:r>
              <a:rPr lang="es-ES" dirty="0"/>
              <a:t>promedio = </a:t>
            </a:r>
            <a:r>
              <a:rPr lang="es-ES" dirty="0" err="1"/>
              <a:t>prome</a:t>
            </a:r>
            <a:r>
              <a:rPr lang="es-ES" dirty="0"/>
              <a:t> (num1, num2)</a:t>
            </a:r>
          </a:p>
          <a:p>
            <a:r>
              <a:rPr lang="es-ES" dirty="0"/>
              <a:t> </a:t>
            </a:r>
          </a:p>
          <a:p>
            <a:r>
              <a:rPr lang="es-AR" dirty="0" err="1"/>
              <a:t>print</a:t>
            </a:r>
            <a:r>
              <a:rPr lang="es-AR" dirty="0"/>
              <a:t> (“El promedio entre ”, num1, “y ”, num2, “es ”, promedio)</a:t>
            </a:r>
          </a:p>
        </p:txBody>
      </p:sp>
    </p:spTree>
    <p:extLst>
      <p:ext uri="{BB962C8B-B14F-4D97-AF65-F5344CB8AC3E}">
        <p14:creationId xmlns:p14="http://schemas.microsoft.com/office/powerpoint/2010/main" val="15706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0640FDA-A9FE-4DC9-B156-2E6F687541AB}"/>
              </a:ext>
            </a:extLst>
          </p:cNvPr>
          <p:cNvSpPr txBox="1"/>
          <p:nvPr/>
        </p:nvSpPr>
        <p:spPr>
          <a:xfrm>
            <a:off x="838200" y="2484120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Ejercicio 1: </a:t>
            </a:r>
          </a:p>
          <a:p>
            <a:endParaRPr lang="es-ES" dirty="0"/>
          </a:p>
          <a:p>
            <a:r>
              <a:rPr lang="es-ES" dirty="0"/>
              <a:t>Usando de modelo el ejemplo anterior, escribir un programa que use funciones y que solicite los valores de 4 temperaturas y emita la temperatura promedio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8221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9B76564-9456-4746-9F5C-555B65BA5202}"/>
              </a:ext>
            </a:extLst>
          </p:cNvPr>
          <p:cNvSpPr txBox="1"/>
          <p:nvPr/>
        </p:nvSpPr>
        <p:spPr>
          <a:xfrm>
            <a:off x="129540" y="197346"/>
            <a:ext cx="11932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Ejercicio 2: completar el siguiente código para que realice lo pedido según las invocaciones realizadas: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ingresarValorCompra</a:t>
            </a:r>
            <a:r>
              <a:rPr lang="es-ES" dirty="0"/>
              <a:t> ():</a:t>
            </a:r>
          </a:p>
          <a:p>
            <a:r>
              <a:rPr lang="es-ES" dirty="0"/>
              <a:t>    compra = </a:t>
            </a:r>
            <a:r>
              <a:rPr lang="es-ES" dirty="0" err="1"/>
              <a:t>float</a:t>
            </a:r>
            <a:r>
              <a:rPr lang="es-ES" dirty="0"/>
              <a:t> (input (……………))      #completar</a:t>
            </a:r>
          </a:p>
          <a:p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………………………………..        #completar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emitirMensajePago</a:t>
            </a:r>
            <a:r>
              <a:rPr lang="es-ES" dirty="0"/>
              <a:t>(monto):</a:t>
            </a:r>
          </a:p>
          <a:p>
            <a:r>
              <a:rPr lang="es-ES" dirty="0"/>
              <a:t>    apagar= …………………………..            #completar</a:t>
            </a:r>
          </a:p>
          <a:p>
            <a:r>
              <a:rPr lang="es-ES" dirty="0"/>
              <a:t>    </a:t>
            </a:r>
            <a:r>
              <a:rPr lang="es-ES" dirty="0" err="1"/>
              <a:t>print</a:t>
            </a:r>
            <a:r>
              <a:rPr lang="es-ES" dirty="0"/>
              <a:t> (“Debe pagar un monto de”, …………………….)     #completar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#Programa principal</a:t>
            </a:r>
          </a:p>
          <a:p>
            <a:endParaRPr lang="es-ES" dirty="0"/>
          </a:p>
          <a:p>
            <a:r>
              <a:rPr lang="es-ES" dirty="0" err="1"/>
              <a:t>print</a:t>
            </a:r>
            <a:r>
              <a:rPr lang="es-ES" dirty="0"/>
              <a:t>(“Este programa solicita el monto de una compra y emite el total a pagar suponiendo”</a:t>
            </a:r>
          </a:p>
          <a:p>
            <a:r>
              <a:rPr lang="es-ES" dirty="0" err="1"/>
              <a:t>print</a:t>
            </a:r>
            <a:r>
              <a:rPr lang="es-ES" dirty="0"/>
              <a:t>(“ un descuento del 10 % sobre el valor de compra”)</a:t>
            </a:r>
          </a:p>
          <a:p>
            <a:endParaRPr lang="es-ES" dirty="0"/>
          </a:p>
          <a:p>
            <a:r>
              <a:rPr lang="es-ES" dirty="0"/>
              <a:t>monto= </a:t>
            </a:r>
            <a:r>
              <a:rPr lang="es-ES" dirty="0" err="1"/>
              <a:t>ingresarValorCompra</a:t>
            </a:r>
            <a:r>
              <a:rPr lang="es-ES" dirty="0"/>
              <a:t>()</a:t>
            </a:r>
          </a:p>
          <a:p>
            <a:endParaRPr lang="es-ES" dirty="0"/>
          </a:p>
          <a:p>
            <a:r>
              <a:rPr lang="es-ES" dirty="0" err="1"/>
              <a:t>emitirMensajePago</a:t>
            </a:r>
            <a:r>
              <a:rPr lang="es-ES" dirty="0"/>
              <a:t>(monto)</a:t>
            </a:r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0333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8A1379A-D40E-452C-A87E-AE7097860936}"/>
              </a:ext>
            </a:extLst>
          </p:cNvPr>
          <p:cNvSpPr txBox="1"/>
          <p:nvPr/>
        </p:nvSpPr>
        <p:spPr>
          <a:xfrm>
            <a:off x="883920" y="1520995"/>
            <a:ext cx="104241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Escribir un programa que le solicite al usuario su nombre y su edad.</a:t>
            </a:r>
          </a:p>
          <a:p>
            <a:endParaRPr lang="es-ES" dirty="0"/>
          </a:p>
          <a:p>
            <a:r>
              <a:rPr lang="es-ES" dirty="0"/>
              <a:t>Luego debe emitir</a:t>
            </a:r>
          </a:p>
          <a:p>
            <a:endParaRPr lang="es-ES" dirty="0"/>
          </a:p>
          <a:p>
            <a:r>
              <a:rPr lang="es-ES" dirty="0"/>
              <a:t>Un mensaje mencionando el nombre del usuario</a:t>
            </a:r>
          </a:p>
          <a:p>
            <a:endParaRPr lang="es-ES" dirty="0"/>
          </a:p>
          <a:p>
            <a:r>
              <a:rPr lang="es-ES" dirty="0"/>
              <a:t>Un mensaje indicando en que año posiblemente nació (ya que no conocemos el día y mes de nacimiento).</a:t>
            </a:r>
          </a:p>
          <a:p>
            <a:endParaRPr lang="es-ES" dirty="0"/>
          </a:p>
          <a:p>
            <a:r>
              <a:rPr lang="es-ES" dirty="0"/>
              <a:t>Usar funciones para ingresar los datos</a:t>
            </a:r>
          </a:p>
          <a:p>
            <a:endParaRPr lang="es-ES" dirty="0"/>
          </a:p>
          <a:p>
            <a:r>
              <a:rPr lang="es-ES" dirty="0"/>
              <a:t>Usar funciones para emitir los mensajes 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84636BB-DE78-43DA-8BDA-C918F88E3C6B}"/>
              </a:ext>
            </a:extLst>
          </p:cNvPr>
          <p:cNvSpPr txBox="1"/>
          <p:nvPr/>
        </p:nvSpPr>
        <p:spPr>
          <a:xfrm>
            <a:off x="381000" y="3639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Ejercicio 3: desarrollar lo pedido 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9604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8E6336E-F37D-41B3-B470-CE2200236E1F}"/>
              </a:ext>
            </a:extLst>
          </p:cNvPr>
          <p:cNvSpPr txBox="1"/>
          <p:nvPr/>
        </p:nvSpPr>
        <p:spPr>
          <a:xfrm>
            <a:off x="960120" y="1722120"/>
            <a:ext cx="10287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Como hemos visto en ejemplos anteriores, al codificar utilizamos algunos módulos ya diseñados para que realicen tareas específicas.</a:t>
            </a:r>
          </a:p>
          <a:p>
            <a:endParaRPr lang="es-ES" dirty="0"/>
          </a:p>
          <a:p>
            <a:r>
              <a:rPr lang="es-ES" dirty="0"/>
              <a:t>Por ejemplo: input, </a:t>
            </a:r>
            <a:r>
              <a:rPr lang="es-ES" dirty="0" err="1"/>
              <a:t>print</a:t>
            </a:r>
            <a:endParaRPr lang="es-ES" dirty="0"/>
          </a:p>
          <a:p>
            <a:endParaRPr lang="es-ES" dirty="0"/>
          </a:p>
          <a:p>
            <a:r>
              <a:rPr lang="es-ES" dirty="0"/>
              <a:t>Estos módulos son funciones</a:t>
            </a:r>
          </a:p>
          <a:p>
            <a:endParaRPr lang="es-ES" dirty="0"/>
          </a:p>
          <a:p>
            <a:r>
              <a:rPr lang="es-ES" dirty="0"/>
              <a:t>Otros ejemplos de funciones son las matemáticas. Si necesitamos calcular una raíz cuadrada, por ejemplo, debemos usar la función </a:t>
            </a:r>
            <a:r>
              <a:rPr lang="es-ES" dirty="0" err="1"/>
              <a:t>sqrt</a:t>
            </a:r>
            <a:r>
              <a:rPr lang="es-ES" dirty="0"/>
              <a:t>, para lo cual se debe solicitar que se “agregue” a nuestro código la función que está en la biblioteca (o librería) </a:t>
            </a:r>
            <a:r>
              <a:rPr lang="es-ES" dirty="0" err="1"/>
              <a:t>math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2853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8844C7E-FB95-4C2C-A0F1-B8E956915E6E}"/>
              </a:ext>
            </a:extLst>
          </p:cNvPr>
          <p:cNvSpPr txBox="1"/>
          <p:nvPr/>
        </p:nvSpPr>
        <p:spPr>
          <a:xfrm>
            <a:off x="1226820" y="1415534"/>
            <a:ext cx="973836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Esto se hace así</a:t>
            </a:r>
          </a:p>
          <a:p>
            <a:endParaRPr lang="es-ES" dirty="0"/>
          </a:p>
          <a:p>
            <a:r>
              <a:rPr lang="es-AR" dirty="0" err="1"/>
              <a:t>import</a:t>
            </a:r>
            <a:r>
              <a:rPr lang="es-AR" dirty="0"/>
              <a:t> </a:t>
            </a:r>
            <a:r>
              <a:rPr lang="es-AR" dirty="0" err="1"/>
              <a:t>math</a:t>
            </a:r>
            <a:endParaRPr lang="es-AR" dirty="0"/>
          </a:p>
          <a:p>
            <a:endParaRPr lang="es-ES" dirty="0"/>
          </a:p>
          <a:p>
            <a:endParaRPr lang="es-ES" dirty="0"/>
          </a:p>
          <a:p>
            <a:r>
              <a:rPr lang="es-AR" dirty="0"/>
              <a:t>#ingresamos un numero</a:t>
            </a:r>
          </a:p>
          <a:p>
            <a:r>
              <a:rPr lang="es-AR" dirty="0" err="1"/>
              <a:t>num</a:t>
            </a:r>
            <a:r>
              <a:rPr lang="es-AR" dirty="0"/>
              <a:t> = </a:t>
            </a:r>
            <a:r>
              <a:rPr lang="es-AR" dirty="0" err="1"/>
              <a:t>int</a:t>
            </a:r>
            <a:r>
              <a:rPr lang="es-AR" dirty="0"/>
              <a:t> (input ("Ingrese un número no negativo y se emitirá su raíz cuadrada”))</a:t>
            </a:r>
          </a:p>
          <a:p>
            <a:endParaRPr lang="es-AR" dirty="0"/>
          </a:p>
          <a:p>
            <a:r>
              <a:rPr lang="es-AR" dirty="0" err="1"/>
              <a:t>raizcuad</a:t>
            </a:r>
            <a:r>
              <a:rPr lang="es-AR" dirty="0"/>
              <a:t> = </a:t>
            </a:r>
            <a:r>
              <a:rPr lang="es-AR" dirty="0" err="1"/>
              <a:t>math.sqrt</a:t>
            </a:r>
            <a:r>
              <a:rPr lang="es-AR" dirty="0"/>
              <a:t>(</a:t>
            </a:r>
            <a:r>
              <a:rPr lang="es-AR" dirty="0" err="1"/>
              <a:t>num</a:t>
            </a:r>
            <a:r>
              <a:rPr lang="es-AR" dirty="0"/>
              <a:t>)</a:t>
            </a:r>
          </a:p>
          <a:p>
            <a:endParaRPr lang="es-AR" dirty="0"/>
          </a:p>
          <a:p>
            <a:r>
              <a:rPr lang="es-AR" dirty="0" err="1"/>
              <a:t>print</a:t>
            </a:r>
            <a:r>
              <a:rPr lang="es-AR" dirty="0"/>
              <a:t> (</a:t>
            </a:r>
            <a:r>
              <a:rPr lang="es-AR" dirty="0" err="1"/>
              <a:t>raizcuad</a:t>
            </a:r>
            <a:r>
              <a:rPr lang="es-AR" dirty="0"/>
              <a:t>)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669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3B3B7D1-EEA4-4754-BA49-2E3AC33D9471}"/>
              </a:ext>
            </a:extLst>
          </p:cNvPr>
          <p:cNvSpPr txBox="1"/>
          <p:nvPr/>
        </p:nvSpPr>
        <p:spPr>
          <a:xfrm>
            <a:off x="381000" y="281077"/>
            <a:ext cx="1139952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b="0" i="0" dirty="0">
                <a:effectLst/>
                <a:latin typeface="Open Sans"/>
              </a:rPr>
              <a:t>Sabemos que un programa es una secuencia ordenada de instrucciones que se ejecutan una a continuación de la otra. </a:t>
            </a:r>
          </a:p>
          <a:p>
            <a:endParaRPr lang="es-AR" dirty="0">
              <a:latin typeface="Open Sans"/>
            </a:endParaRPr>
          </a:p>
          <a:p>
            <a:endParaRPr lang="es-AR" b="0" i="0" dirty="0">
              <a:effectLst/>
              <a:latin typeface="Open Sans"/>
            </a:endParaRPr>
          </a:p>
          <a:p>
            <a:r>
              <a:rPr lang="es-AR" b="0" i="0" dirty="0">
                <a:effectLst/>
                <a:latin typeface="Open Sans"/>
              </a:rPr>
              <a:t>Las funciones permiten agrupar parte de esas instrucciones en un módulo más pequeño que realiza una tarea específica.</a:t>
            </a:r>
          </a:p>
          <a:p>
            <a:endParaRPr lang="es-AR" dirty="0">
              <a:latin typeface="Open Sans"/>
            </a:endParaRPr>
          </a:p>
          <a:p>
            <a:r>
              <a:rPr lang="es-AR" dirty="0">
                <a:latin typeface="Open Sans"/>
              </a:rPr>
              <a:t>Hay funciones ya definidas por el Python.</a:t>
            </a:r>
          </a:p>
          <a:p>
            <a:endParaRPr lang="es-AR" dirty="0">
              <a:latin typeface="Open Sans"/>
            </a:endParaRPr>
          </a:p>
          <a:p>
            <a:r>
              <a:rPr lang="es-AR" dirty="0">
                <a:latin typeface="Open Sans"/>
              </a:rPr>
              <a:t>El usuario también puede definir sus propias funciones.</a:t>
            </a:r>
          </a:p>
          <a:p>
            <a:endParaRPr lang="es-AR" dirty="0">
              <a:latin typeface="Open Sans"/>
            </a:endParaRPr>
          </a:p>
          <a:p>
            <a:r>
              <a:rPr lang="es-AR" dirty="0">
                <a:latin typeface="Open Sans"/>
              </a:rPr>
              <a:t>Algunas funciones necesitan que se les pasen datos para realizar su tarea (como </a:t>
            </a:r>
            <a:r>
              <a:rPr lang="es-AR">
                <a:latin typeface="Open Sans"/>
              </a:rPr>
              <a:t>sqr). </a:t>
            </a:r>
            <a:r>
              <a:rPr lang="es-AR" dirty="0">
                <a:latin typeface="Open Sans"/>
              </a:rPr>
              <a:t>Otras no lo necesitan.</a:t>
            </a:r>
          </a:p>
          <a:p>
            <a:endParaRPr lang="es-AR" dirty="0">
              <a:latin typeface="Open Sans"/>
            </a:endParaRPr>
          </a:p>
          <a:p>
            <a:r>
              <a:rPr lang="es-AR" dirty="0">
                <a:latin typeface="Open Sans"/>
              </a:rPr>
              <a:t>Algunas funciones devuelven o retornan un resultado luego de realizada su tarea (como </a:t>
            </a:r>
            <a:r>
              <a:rPr lang="es-AR" dirty="0" err="1">
                <a:latin typeface="Open Sans"/>
              </a:rPr>
              <a:t>sqrt</a:t>
            </a:r>
            <a:r>
              <a:rPr lang="es-AR" dirty="0">
                <a:latin typeface="Open Sans"/>
              </a:rPr>
              <a:t>). Otras no (como </a:t>
            </a:r>
            <a:r>
              <a:rPr lang="es-AR" dirty="0" err="1">
                <a:latin typeface="Open Sans"/>
              </a:rPr>
              <a:t>print</a:t>
            </a:r>
            <a:r>
              <a:rPr lang="es-AR" dirty="0">
                <a:latin typeface="Open Sans"/>
              </a:rPr>
              <a:t>).</a:t>
            </a:r>
          </a:p>
          <a:p>
            <a:endParaRPr lang="es-AR" dirty="0">
              <a:latin typeface="Open Sans"/>
            </a:endParaRPr>
          </a:p>
          <a:p>
            <a:r>
              <a:rPr lang="es-AR" dirty="0">
                <a:latin typeface="Open Sans"/>
              </a:rPr>
              <a:t>Las buenas prácticas indican que una función es tanto más útil cuanto más acotada sea su tarea. Deben cumplir un objetivo específico.</a:t>
            </a:r>
          </a:p>
          <a:p>
            <a:endParaRPr lang="es-AR" dirty="0">
              <a:latin typeface="Open Sans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5397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C750F1C-CB33-40B3-BB1D-A4B9E5D5E8E4}"/>
              </a:ext>
            </a:extLst>
          </p:cNvPr>
          <p:cNvSpPr txBox="1"/>
          <p:nvPr/>
        </p:nvSpPr>
        <p:spPr>
          <a:xfrm>
            <a:off x="1012977" y="889843"/>
            <a:ext cx="1044036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Diseñando una función simple: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Vamos a escribir un módulo que se utilice varias veces.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def saludo ():</a:t>
            </a:r>
          </a:p>
          <a:p>
            <a:r>
              <a:rPr lang="es-AR" dirty="0"/>
              <a:t>    print(“Hola, como estás? ”)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Y lo podemos usar así: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….</a:t>
            </a:r>
          </a:p>
          <a:p>
            <a:r>
              <a:rPr lang="es-AR" dirty="0"/>
              <a:t>saludo()</a:t>
            </a:r>
          </a:p>
          <a:p>
            <a:r>
              <a:rPr lang="es-AR" dirty="0"/>
              <a:t>…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8757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28CE243-CF64-40D5-9B95-0C6DDAC5D7F2}"/>
              </a:ext>
            </a:extLst>
          </p:cNvPr>
          <p:cNvSpPr/>
          <p:nvPr/>
        </p:nvSpPr>
        <p:spPr>
          <a:xfrm>
            <a:off x="2545080" y="1272183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/>
              <a:t>def saludo():</a:t>
            </a:r>
          </a:p>
          <a:p>
            <a:r>
              <a:rPr lang="es-AR" dirty="0"/>
              <a:t>    print("Esperamos que este programa le guste")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#Comienzo de la parte principal del programa</a:t>
            </a:r>
          </a:p>
          <a:p>
            <a:endParaRPr lang="es-AR" dirty="0"/>
          </a:p>
          <a:p>
            <a:r>
              <a:rPr lang="es-AR" dirty="0"/>
              <a:t>print ("Ahora invocamos a la función saludo")</a:t>
            </a:r>
          </a:p>
          <a:p>
            <a:endParaRPr lang="es-AR" dirty="0"/>
          </a:p>
          <a:p>
            <a:r>
              <a:rPr lang="es-AR" dirty="0"/>
              <a:t>#invocación a saludo</a:t>
            </a:r>
          </a:p>
          <a:p>
            <a:endParaRPr lang="es-AR" dirty="0"/>
          </a:p>
          <a:p>
            <a:r>
              <a:rPr lang="es-AR" dirty="0"/>
              <a:t>saludo()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389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F2E3B17-A4D1-4472-A220-2592478EB8F0}"/>
              </a:ext>
            </a:extLst>
          </p:cNvPr>
          <p:cNvSpPr/>
          <p:nvPr/>
        </p:nvSpPr>
        <p:spPr>
          <a:xfrm>
            <a:off x="3048000" y="412789"/>
            <a:ext cx="6096000" cy="60324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dirty="0"/>
              <a:t>#Esta es la función saludoinicial</a:t>
            </a:r>
          </a:p>
          <a:p>
            <a:endParaRPr lang="es-AR" sz="1600" dirty="0"/>
          </a:p>
          <a:p>
            <a:r>
              <a:rPr lang="es-AR" sz="1600" dirty="0"/>
              <a:t>def saludoinicial(nombre):</a:t>
            </a:r>
          </a:p>
          <a:p>
            <a:r>
              <a:rPr lang="es-AR" sz="1600" dirty="0"/>
              <a:t>    print ("Bienvenido al programa ", nombre)</a:t>
            </a:r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#Esta es la función saludofinal</a:t>
            </a:r>
          </a:p>
          <a:p>
            <a:r>
              <a:rPr lang="es-AR" sz="1600" dirty="0"/>
              <a:t>def saludofinal():</a:t>
            </a:r>
          </a:p>
          <a:p>
            <a:r>
              <a:rPr lang="es-AR" sz="1600" dirty="0"/>
              <a:t>    print("Esperamos que este programa le haya gustado")</a:t>
            </a:r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#Comienzo de la parte principal del programa</a:t>
            </a:r>
          </a:p>
          <a:p>
            <a:endParaRPr lang="es-AR" sz="1600" dirty="0"/>
          </a:p>
          <a:p>
            <a:r>
              <a:rPr lang="es-AR" sz="1600" dirty="0"/>
              <a:t>nom = input("Ingrese su nombre")</a:t>
            </a:r>
          </a:p>
          <a:p>
            <a:endParaRPr lang="es-AR" sz="1600" dirty="0"/>
          </a:p>
          <a:p>
            <a:r>
              <a:rPr lang="es-AR" sz="1600" dirty="0"/>
              <a:t>#invocación  a saludoinicial</a:t>
            </a:r>
          </a:p>
          <a:p>
            <a:endParaRPr lang="es-AR" sz="1600" dirty="0"/>
          </a:p>
          <a:p>
            <a:r>
              <a:rPr lang="es-AR" sz="1600" dirty="0"/>
              <a:t>saludoinicial(</a:t>
            </a:r>
            <a:r>
              <a:rPr lang="es-AR" sz="1600" dirty="0" err="1"/>
              <a:t>nom</a:t>
            </a:r>
            <a:r>
              <a:rPr lang="es-AR" sz="1600" dirty="0"/>
              <a:t>)</a:t>
            </a:r>
          </a:p>
          <a:p>
            <a:endParaRPr lang="es-AR" sz="1600" dirty="0"/>
          </a:p>
          <a:p>
            <a:r>
              <a:rPr lang="es-AR" sz="1600" dirty="0"/>
              <a:t>#invocación a saludofinal</a:t>
            </a:r>
          </a:p>
          <a:p>
            <a:endParaRPr lang="es-AR" sz="1600" dirty="0"/>
          </a:p>
          <a:p>
            <a:r>
              <a:rPr lang="es-AR" sz="1600" dirty="0"/>
              <a:t>saludofinal()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554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0C981DF-9B14-4A3D-80F6-443E719A628C}"/>
              </a:ext>
            </a:extLst>
          </p:cNvPr>
          <p:cNvSpPr/>
          <p:nvPr/>
        </p:nvSpPr>
        <p:spPr>
          <a:xfrm>
            <a:off x="426720" y="117693"/>
            <a:ext cx="1147571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/>
              <a:t>En Python, la definición de funciones se realiza mediante la palabra reservada def seguida de un identificador (nombre descriptivo) seguido de paréntesis de apertura y cierre que encierran, si existen, los argumentos de la función</a:t>
            </a:r>
          </a:p>
          <a:p>
            <a:endParaRPr lang="es-AR" sz="1600" dirty="0"/>
          </a:p>
          <a:p>
            <a:r>
              <a:rPr lang="es-AR" sz="1600" dirty="0"/>
              <a:t>Como toda estructura de control en Python, la definición de la función finaliza con dos puntos y el código de la misma va indentado con 4 espacios:</a:t>
            </a:r>
          </a:p>
          <a:p>
            <a:endParaRPr lang="es-AR" sz="1600" dirty="0"/>
          </a:p>
          <a:p>
            <a:r>
              <a:rPr lang="es-AR" sz="1600" dirty="0"/>
              <a:t>def mi_funcion(): </a:t>
            </a:r>
          </a:p>
          <a:p>
            <a:r>
              <a:rPr lang="es-AR" sz="1600" dirty="0"/>
              <a:t>    # aquí el código</a:t>
            </a:r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Una función, no es ejecutada mientras no sea invocada. Para invocar una función, simplemente se la llama por su nombre:</a:t>
            </a:r>
          </a:p>
          <a:p>
            <a:endParaRPr lang="es-AR" sz="1600" dirty="0"/>
          </a:p>
          <a:p>
            <a:r>
              <a:rPr lang="es-AR" sz="1600" dirty="0"/>
              <a:t>def mi_funcion(): </a:t>
            </a:r>
          </a:p>
          <a:p>
            <a:r>
              <a:rPr lang="es-AR" sz="1600" dirty="0"/>
              <a:t>    print "Hola Mundo“</a:t>
            </a:r>
          </a:p>
          <a:p>
            <a:endParaRPr lang="es-AR" sz="1600" dirty="0"/>
          </a:p>
          <a:p>
            <a:r>
              <a:rPr lang="es-AR" sz="1600" dirty="0"/>
              <a:t># invocación</a:t>
            </a:r>
          </a:p>
          <a:p>
            <a:endParaRPr lang="es-AR" sz="1600" dirty="0"/>
          </a:p>
          <a:p>
            <a:r>
              <a:rPr lang="es-AR" sz="1600" dirty="0"/>
              <a:t>mi_función()</a:t>
            </a:r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 Cuando una función retorne uno o más  valores éste/estos puede/n ser asignado/s a una/s variable/s:</a:t>
            </a:r>
          </a:p>
          <a:p>
            <a:endParaRPr lang="es-AR" sz="1600" dirty="0"/>
          </a:p>
          <a:p>
            <a:r>
              <a:rPr lang="es-AR" sz="1600" dirty="0"/>
              <a:t>def funcion(): </a:t>
            </a:r>
          </a:p>
          <a:p>
            <a:r>
              <a:rPr lang="es-AR" sz="1600" dirty="0"/>
              <a:t>    return "Hola Mundo" </a:t>
            </a:r>
          </a:p>
          <a:p>
            <a:endParaRPr lang="es-AR" sz="1600" dirty="0"/>
          </a:p>
          <a:p>
            <a:r>
              <a:rPr lang="es-AR" sz="1600" dirty="0"/>
              <a:t>frase= funcion() </a:t>
            </a:r>
          </a:p>
          <a:p>
            <a:r>
              <a:rPr lang="es-AR" sz="1600" dirty="0"/>
              <a:t>print  (frase)</a:t>
            </a:r>
          </a:p>
        </p:txBody>
      </p:sp>
    </p:spTree>
    <p:extLst>
      <p:ext uri="{BB962C8B-B14F-4D97-AF65-F5344CB8AC3E}">
        <p14:creationId xmlns:p14="http://schemas.microsoft.com/office/powerpoint/2010/main" val="422714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0698DCC-2B82-446A-BC25-9547341A5803}"/>
              </a:ext>
            </a:extLst>
          </p:cNvPr>
          <p:cNvSpPr/>
          <p:nvPr/>
        </p:nvSpPr>
        <p:spPr>
          <a:xfrm>
            <a:off x="548148" y="867039"/>
            <a:ext cx="110957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Un parámetro es un valor que la función espera recibir cuando sea llamada (invocada), a fin de ejecutar acciones en base al mismo. Una función puede esperar uno o más parámetros (que irán separados por una coma) o ninguno.</a:t>
            </a:r>
          </a:p>
          <a:p>
            <a:endParaRPr lang="es-AR" dirty="0"/>
          </a:p>
          <a:p>
            <a:r>
              <a:rPr lang="es-AR" dirty="0"/>
              <a:t>Ejemplo1:</a:t>
            </a:r>
          </a:p>
          <a:p>
            <a:endParaRPr lang="es-AR" dirty="0"/>
          </a:p>
          <a:p>
            <a:r>
              <a:rPr lang="es-AR" dirty="0" err="1"/>
              <a:t>def</a:t>
            </a:r>
            <a:r>
              <a:rPr lang="es-AR" dirty="0"/>
              <a:t> </a:t>
            </a:r>
            <a:r>
              <a:rPr lang="es-AR" dirty="0" err="1"/>
              <a:t>saludoInicial</a:t>
            </a:r>
            <a:r>
              <a:rPr lang="es-AR" dirty="0"/>
              <a:t>(nombre):</a:t>
            </a:r>
          </a:p>
          <a:p>
            <a:r>
              <a:rPr lang="es-AR" dirty="0"/>
              <a:t>    print ("Bienvenido al programa </a:t>
            </a:r>
            <a:r>
              <a:rPr lang="es-AR"/>
              <a:t>", nombre)</a:t>
            </a:r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nom es parámetro en la función </a:t>
            </a:r>
            <a:r>
              <a:rPr lang="es-AR" dirty="0" err="1"/>
              <a:t>saludoinicial</a:t>
            </a:r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b="1" dirty="0"/>
              <a:t>Ejemplo de programa que invoca a </a:t>
            </a:r>
            <a:r>
              <a:rPr lang="es-AR" b="1" dirty="0" err="1"/>
              <a:t>saludoInicial</a:t>
            </a:r>
            <a:endParaRPr lang="es-AR" b="1" dirty="0"/>
          </a:p>
          <a:p>
            <a:endParaRPr lang="es-AR" dirty="0"/>
          </a:p>
          <a:p>
            <a:r>
              <a:rPr lang="es-AR" dirty="0" err="1"/>
              <a:t>nom</a:t>
            </a:r>
            <a:r>
              <a:rPr lang="es-AR" dirty="0"/>
              <a:t> = input (“Ingrese su nombre “)</a:t>
            </a:r>
          </a:p>
          <a:p>
            <a:endParaRPr lang="es-AR" dirty="0"/>
          </a:p>
          <a:p>
            <a:r>
              <a:rPr lang="es-AR" dirty="0" err="1"/>
              <a:t>saludoInicial</a:t>
            </a:r>
            <a:r>
              <a:rPr lang="es-AR" dirty="0"/>
              <a:t>(</a:t>
            </a:r>
            <a:r>
              <a:rPr lang="es-AR" dirty="0" err="1"/>
              <a:t>nom</a:t>
            </a:r>
            <a:r>
              <a:rPr lang="es-AR" dirty="0"/>
              <a:t>)</a:t>
            </a:r>
          </a:p>
          <a:p>
            <a:endParaRPr lang="es-AR" dirty="0"/>
          </a:p>
          <a:p>
            <a:endParaRPr lang="es-AR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098A374-2B14-4E75-862C-E7DCCE3DAC96}"/>
              </a:ext>
            </a:extLst>
          </p:cNvPr>
          <p:cNvSpPr txBox="1"/>
          <p:nvPr/>
        </p:nvSpPr>
        <p:spPr>
          <a:xfrm>
            <a:off x="6218902" y="2241342"/>
            <a:ext cx="5216013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AR" dirty="0"/>
              <a:t>Al llamar a una función, siempre se le deben pasar sus argumentos en el mismo orden en el</a:t>
            </a:r>
          </a:p>
          <a:p>
            <a:r>
              <a:rPr lang="es-AR" dirty="0"/>
              <a:t> que los espera.</a:t>
            </a:r>
          </a:p>
        </p:txBody>
      </p:sp>
    </p:spTree>
    <p:extLst>
      <p:ext uri="{BB962C8B-B14F-4D97-AF65-F5344CB8AC3E}">
        <p14:creationId xmlns:p14="http://schemas.microsoft.com/office/powerpoint/2010/main" val="113634655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864</TotalTime>
  <Words>959</Words>
  <Application>Microsoft Office PowerPoint</Application>
  <PresentationFormat>Panorámica</PresentationFormat>
  <Paragraphs>191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Calibri Light</vt:lpstr>
      <vt:lpstr>Open Sans</vt:lpstr>
      <vt:lpstr>Rockwell</vt:lpstr>
      <vt:lpstr>Wingdings</vt:lpstr>
      <vt:lpstr>Atlas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Computación 7501/9501 clase 7. Funciones parte 1</dc:title>
  <dc:creator>pat</dc:creator>
  <cp:lastModifiedBy>pat</cp:lastModifiedBy>
  <cp:revision>23</cp:revision>
  <dcterms:created xsi:type="dcterms:W3CDTF">2020-05-22T20:38:07Z</dcterms:created>
  <dcterms:modified xsi:type="dcterms:W3CDTF">2021-09-14T18:39:24Z</dcterms:modified>
</cp:coreProperties>
</file>