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1" r:id="rId2"/>
    <p:sldId id="256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CB376-09AE-435A-AD75-7E389756E859}" type="datetimeFigureOut">
              <a:rPr lang="es-AR" smtClean="0"/>
              <a:t>11/04/2020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D7135-1796-453C-A878-A23F0B2D15A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27095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5000">
        <p:fade/>
      </p:transition>
    </mc:Choice>
    <mc:Fallback xmlns="">
      <p:transition spd="med" advTm="15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CB376-09AE-435A-AD75-7E389756E859}" type="datetimeFigureOut">
              <a:rPr lang="es-AR" smtClean="0"/>
              <a:t>11/04/2020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D7135-1796-453C-A878-A23F0B2D15A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39162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5000">
        <p:fade/>
      </p:transition>
    </mc:Choice>
    <mc:Fallback xmlns="">
      <p:transition spd="med" advTm="15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CB376-09AE-435A-AD75-7E389756E859}" type="datetimeFigureOut">
              <a:rPr lang="es-AR" smtClean="0"/>
              <a:t>11/04/2020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D7135-1796-453C-A878-A23F0B2D15A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68657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5000">
        <p:fade/>
      </p:transition>
    </mc:Choice>
    <mc:Fallback xmlns="">
      <p:transition spd="med" advTm="15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CB376-09AE-435A-AD75-7E389756E859}" type="datetimeFigureOut">
              <a:rPr lang="es-AR" smtClean="0"/>
              <a:t>11/04/2020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D7135-1796-453C-A878-A23F0B2D15A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3212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5000">
        <p:fade/>
      </p:transition>
    </mc:Choice>
    <mc:Fallback xmlns="">
      <p:transition spd="med" advTm="15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CB376-09AE-435A-AD75-7E389756E859}" type="datetimeFigureOut">
              <a:rPr lang="es-AR" smtClean="0"/>
              <a:t>11/04/2020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D7135-1796-453C-A878-A23F0B2D15A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600191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5000">
        <p:fade/>
      </p:transition>
    </mc:Choice>
    <mc:Fallback xmlns="">
      <p:transition spd="med" advTm="15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CB376-09AE-435A-AD75-7E389756E859}" type="datetimeFigureOut">
              <a:rPr lang="es-AR" smtClean="0"/>
              <a:t>11/04/2020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D7135-1796-453C-A878-A23F0B2D15A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803658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5000">
        <p:fade/>
      </p:transition>
    </mc:Choice>
    <mc:Fallback xmlns="">
      <p:transition spd="med" advTm="15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CB376-09AE-435A-AD75-7E389756E859}" type="datetimeFigureOut">
              <a:rPr lang="es-AR" smtClean="0"/>
              <a:t>11/04/2020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D7135-1796-453C-A878-A23F0B2D15A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55691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5000">
        <p:fade/>
      </p:transition>
    </mc:Choice>
    <mc:Fallback xmlns="">
      <p:transition spd="med" advTm="15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CB376-09AE-435A-AD75-7E389756E859}" type="datetimeFigureOut">
              <a:rPr lang="es-AR" smtClean="0"/>
              <a:t>11/04/2020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D7135-1796-453C-A878-A23F0B2D15A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53990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5000">
        <p:fade/>
      </p:transition>
    </mc:Choice>
    <mc:Fallback xmlns="">
      <p:transition spd="med" advTm="15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CB376-09AE-435A-AD75-7E389756E859}" type="datetimeFigureOut">
              <a:rPr lang="es-AR" smtClean="0"/>
              <a:t>11/04/2020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D7135-1796-453C-A878-A23F0B2D15A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76907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5000">
        <p:fade/>
      </p:transition>
    </mc:Choice>
    <mc:Fallback xmlns="">
      <p:transition spd="med" advTm="15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CB376-09AE-435A-AD75-7E389756E859}" type="datetimeFigureOut">
              <a:rPr lang="es-AR" smtClean="0"/>
              <a:t>11/04/2020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D7135-1796-453C-A878-A23F0B2D15A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00078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5000">
        <p:fade/>
      </p:transition>
    </mc:Choice>
    <mc:Fallback xmlns="">
      <p:transition spd="med" advTm="15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CB376-09AE-435A-AD75-7E389756E859}" type="datetimeFigureOut">
              <a:rPr lang="es-AR" smtClean="0"/>
              <a:t>11/04/2020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D7135-1796-453C-A878-A23F0B2D15A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71420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5000">
        <p:fade/>
      </p:transition>
    </mc:Choice>
    <mc:Fallback xmlns="">
      <p:transition spd="med" advTm="15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9CB376-09AE-435A-AD75-7E389756E859}" type="datetimeFigureOut">
              <a:rPr lang="es-AR" smtClean="0"/>
              <a:t>11/04/2020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BD7135-1796-453C-A878-A23F0B2D15A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9478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med" p14:dur="700" advTm="15000">
        <p:fade/>
      </p:transition>
    </mc:Choice>
    <mc:Fallback xmlns="">
      <p:transition spd="med" advTm="1500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tags" Target="../tags/tag5.xml"/><Relationship Id="rId7" Type="http://schemas.openxmlformats.org/officeDocument/2006/relationships/image" Target="../media/image13.png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slideLayout" Target="../slideLayouts/slideLayout2.xml"/><Relationship Id="rId9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484758F9-7917-475A-9635-196BE06056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97080" y="2163084"/>
            <a:ext cx="5984242" cy="4042688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90A85DBF-5D83-476B-854B-ED90C7C490A5}"/>
              </a:ext>
            </a:extLst>
          </p:cNvPr>
          <p:cNvSpPr txBox="1"/>
          <p:nvPr/>
        </p:nvSpPr>
        <p:spPr>
          <a:xfrm>
            <a:off x="809952" y="874644"/>
            <a:ext cx="862325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800" b="1" dirty="0">
                <a:solidFill>
                  <a:srgbClr val="FF0000"/>
                </a:solidFill>
              </a:rPr>
              <a:t>El ejercicio pide hallar la corriente por </a:t>
            </a:r>
            <a:r>
              <a:rPr lang="es-AR" sz="2800" b="1">
                <a:solidFill>
                  <a:srgbClr val="FF0000"/>
                </a:solidFill>
              </a:rPr>
              <a:t>RL  </a:t>
            </a:r>
            <a:r>
              <a:rPr lang="es-AR" sz="2800" b="1" dirty="0">
                <a:solidFill>
                  <a:srgbClr val="FF0000"/>
                </a:solidFill>
              </a:rPr>
              <a:t>cuando esta </a:t>
            </a:r>
          </a:p>
          <a:p>
            <a:r>
              <a:rPr lang="es-AR" sz="2800" b="1" dirty="0">
                <a:solidFill>
                  <a:srgbClr val="FF0000"/>
                </a:solidFill>
              </a:rPr>
              <a:t>puede variar su valor en forma lineal desde 0 </a:t>
            </a:r>
            <a:r>
              <a:rPr lang="el-GR" sz="2800" b="1" dirty="0">
                <a:solidFill>
                  <a:srgbClr val="FF0000"/>
                </a:solidFill>
              </a:rPr>
              <a:t>Ω</a:t>
            </a:r>
            <a:r>
              <a:rPr lang="es-AR" sz="2800" b="1" dirty="0">
                <a:solidFill>
                  <a:srgbClr val="FF0000"/>
                </a:solidFill>
              </a:rPr>
              <a:t> a 50 k</a:t>
            </a:r>
            <a:r>
              <a:rPr lang="el-GR" sz="2800" b="1" dirty="0">
                <a:solidFill>
                  <a:srgbClr val="FF0000"/>
                </a:solidFill>
              </a:rPr>
              <a:t>Ω</a:t>
            </a:r>
            <a:endParaRPr lang="es-AR" sz="2800" b="1" dirty="0">
              <a:solidFill>
                <a:srgbClr val="FF0000"/>
              </a:solidFill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92CB78D5-D50F-4522-9E32-0614EC739BAE}"/>
              </a:ext>
            </a:extLst>
          </p:cNvPr>
          <p:cNvSpPr txBox="1"/>
          <p:nvPr/>
        </p:nvSpPr>
        <p:spPr>
          <a:xfrm>
            <a:off x="3672422" y="186024"/>
            <a:ext cx="45214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800" b="1" u="sng" dirty="0"/>
              <a:t>Trabajo práctico 0. Ejercicio 7</a:t>
            </a:r>
          </a:p>
        </p:txBody>
      </p:sp>
    </p:spTree>
    <p:extLst>
      <p:ext uri="{BB962C8B-B14F-4D97-AF65-F5344CB8AC3E}">
        <p14:creationId xmlns:p14="http://schemas.microsoft.com/office/powerpoint/2010/main" val="54518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5000">
        <p:fade/>
      </p:transition>
    </mc:Choice>
    <mc:Fallback xmlns="">
      <p:transition spd="med" advTm="150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DDDDA8FF-36D8-4A9A-A845-74DD7D8F94F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754" t="13900" r="27971" b="11045"/>
          <a:stretch/>
        </p:blipFill>
        <p:spPr>
          <a:xfrm>
            <a:off x="1908311" y="1345757"/>
            <a:ext cx="7235689" cy="4882765"/>
          </a:xfrm>
          <a:prstGeom prst="rect">
            <a:avLst/>
          </a:prstGeom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179D0087-A5AC-4BC2-9745-0B318A7258F9}"/>
              </a:ext>
            </a:extLst>
          </p:cNvPr>
          <p:cNvSpPr/>
          <p:nvPr/>
        </p:nvSpPr>
        <p:spPr>
          <a:xfrm>
            <a:off x="980660" y="374373"/>
            <a:ext cx="1057523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sz="2800" b="1" dirty="0">
                <a:solidFill>
                  <a:srgbClr val="FF0000"/>
                </a:solidFill>
              </a:rPr>
              <a:t>Primero identifiquemos cual es la red lineal activa (RLA) y la red externa.</a:t>
            </a:r>
          </a:p>
          <a:p>
            <a:endParaRPr lang="es-AR" sz="2800" b="1" dirty="0">
              <a:solidFill>
                <a:srgbClr val="FF0000"/>
              </a:solidFill>
            </a:endParaRPr>
          </a:p>
        </p:txBody>
      </p:sp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id="{FCFA68F4-1FFE-4FD9-9F61-F714C387CA2A}"/>
              </a:ext>
            </a:extLst>
          </p:cNvPr>
          <p:cNvSpPr/>
          <p:nvPr/>
        </p:nvSpPr>
        <p:spPr>
          <a:xfrm>
            <a:off x="7598694" y="2226365"/>
            <a:ext cx="1367624" cy="1696278"/>
          </a:xfrm>
          <a:prstGeom prst="roundRect">
            <a:avLst/>
          </a:prstGeom>
          <a:solidFill>
            <a:srgbClr val="FFFF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7BEA82FA-F0E3-4FCE-9B9D-8A514070A38C}"/>
              </a:ext>
            </a:extLst>
          </p:cNvPr>
          <p:cNvSpPr/>
          <p:nvPr/>
        </p:nvSpPr>
        <p:spPr>
          <a:xfrm>
            <a:off x="1691692" y="1345757"/>
            <a:ext cx="5803229" cy="4882764"/>
          </a:xfrm>
          <a:prstGeom prst="roundRect">
            <a:avLst/>
          </a:prstGeom>
          <a:solidFill>
            <a:srgbClr val="FFC000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0CD6D73B-5923-433D-81E2-857A1BF4C99A}"/>
              </a:ext>
            </a:extLst>
          </p:cNvPr>
          <p:cNvSpPr txBox="1"/>
          <p:nvPr/>
        </p:nvSpPr>
        <p:spPr>
          <a:xfrm>
            <a:off x="2411895" y="5512243"/>
            <a:ext cx="17048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/>
              <a:t>Red lineal activa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93DD81F5-A86B-4FBA-BD50-26FD77512ED7}"/>
              </a:ext>
            </a:extLst>
          </p:cNvPr>
          <p:cNvSpPr txBox="1"/>
          <p:nvPr/>
        </p:nvSpPr>
        <p:spPr>
          <a:xfrm>
            <a:off x="7833705" y="2358309"/>
            <a:ext cx="13102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/>
              <a:t>Red externa</a:t>
            </a:r>
          </a:p>
        </p:txBody>
      </p:sp>
    </p:spTree>
    <p:extLst>
      <p:ext uri="{BB962C8B-B14F-4D97-AF65-F5344CB8AC3E}">
        <p14:creationId xmlns:p14="http://schemas.microsoft.com/office/powerpoint/2010/main" val="1272474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5000">
        <p:fade/>
      </p:transition>
    </mc:Choice>
    <mc:Fallback xmlns="">
      <p:transition spd="med" advTm="15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316F7476-4301-499C-B6FC-3C27D2D3C508}"/>
              </a:ext>
            </a:extLst>
          </p:cNvPr>
          <p:cNvSpPr txBox="1"/>
          <p:nvPr/>
        </p:nvSpPr>
        <p:spPr>
          <a:xfrm>
            <a:off x="755361" y="458557"/>
            <a:ext cx="11036305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800" b="1" dirty="0">
                <a:solidFill>
                  <a:srgbClr val="FF0000"/>
                </a:solidFill>
              </a:rPr>
              <a:t>Como primer paso vamos a hallar la resistencia equivalente de </a:t>
            </a:r>
            <a:r>
              <a:rPr lang="es-AR" sz="2800" b="1" dirty="0" err="1">
                <a:solidFill>
                  <a:srgbClr val="FF0000"/>
                </a:solidFill>
              </a:rPr>
              <a:t>Thevenin</a:t>
            </a:r>
            <a:r>
              <a:rPr lang="es-AR" sz="2800" b="1" dirty="0">
                <a:solidFill>
                  <a:srgbClr val="FF0000"/>
                </a:solidFill>
              </a:rPr>
              <a:t> desde los terminales a y b. Para ello reemplazamos las fuentes independientes por su resistencia interna.</a:t>
            </a:r>
          </a:p>
          <a:p>
            <a:endParaRPr lang="es-AR" sz="2800" b="1" dirty="0">
              <a:solidFill>
                <a:srgbClr val="FF0000"/>
              </a:solidFill>
            </a:endParaRPr>
          </a:p>
          <a:p>
            <a:endParaRPr lang="es-AR" sz="2800" b="1" dirty="0">
              <a:solidFill>
                <a:srgbClr val="FF0000"/>
              </a:solidFill>
            </a:endParaRPr>
          </a:p>
          <a:p>
            <a:endParaRPr lang="es-AR" sz="2800" b="1" dirty="0">
              <a:solidFill>
                <a:srgbClr val="FF0000"/>
              </a:solidFill>
            </a:endParaRPr>
          </a:p>
          <a:p>
            <a:endParaRPr lang="es-AR" sz="2800" b="1" dirty="0">
              <a:solidFill>
                <a:srgbClr val="FF0000"/>
              </a:solidFill>
            </a:endParaRPr>
          </a:p>
          <a:p>
            <a:endParaRPr lang="es-AR" sz="2800" b="1" dirty="0">
              <a:solidFill>
                <a:srgbClr val="FF0000"/>
              </a:solidFill>
            </a:endParaRPr>
          </a:p>
          <a:p>
            <a:endParaRPr lang="es-AR" sz="2800" b="1" dirty="0">
              <a:solidFill>
                <a:srgbClr val="FF0000"/>
              </a:solidFill>
            </a:endParaRPr>
          </a:p>
          <a:p>
            <a:endParaRPr lang="es-AR" sz="2800" b="1" dirty="0">
              <a:solidFill>
                <a:srgbClr val="FF0000"/>
              </a:solidFill>
            </a:endParaRPr>
          </a:p>
          <a:p>
            <a:endParaRPr lang="es-AR" sz="2800" b="1" dirty="0">
              <a:solidFill>
                <a:srgbClr val="FF0000"/>
              </a:solidFill>
            </a:endParaRPr>
          </a:p>
          <a:p>
            <a:endParaRPr lang="es-AR" sz="2800" b="1" dirty="0">
              <a:solidFill>
                <a:srgbClr val="FF0000"/>
              </a:solidFill>
            </a:endParaRPr>
          </a:p>
          <a:p>
            <a:r>
              <a:rPr lang="es-AR" sz="2800" b="1" dirty="0">
                <a:solidFill>
                  <a:srgbClr val="FF0000"/>
                </a:solidFill>
              </a:rPr>
              <a:t>En este caso al ser dos fuentes de corriente I1 e I2, las reemplazamos por un circuito abierto (</a:t>
            </a:r>
            <a:r>
              <a:rPr lang="es-AR" sz="2800" b="1" dirty="0" err="1">
                <a:solidFill>
                  <a:srgbClr val="FF0000"/>
                </a:solidFill>
              </a:rPr>
              <a:t>Rint</a:t>
            </a:r>
            <a:r>
              <a:rPr lang="es-AR" sz="2800" b="1" dirty="0">
                <a:solidFill>
                  <a:srgbClr val="FF0000"/>
                </a:solidFill>
              </a:rPr>
              <a:t>  → ∞)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7E25B73E-E5BC-4ED8-B16E-07BBE385C40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5435" t="19094" r="25108" b="7728"/>
          <a:stretch/>
        </p:blipFill>
        <p:spPr>
          <a:xfrm>
            <a:off x="1134944" y="1781865"/>
            <a:ext cx="5497868" cy="3606281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AB5C5E4E-2338-4ED6-ADAE-28EF5B6F72B7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8120" y="3044966"/>
            <a:ext cx="4288802" cy="281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366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5000">
        <p:fade/>
      </p:transition>
    </mc:Choice>
    <mc:Fallback xmlns="">
      <p:transition spd="med" advTm="150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E76E3907-ED16-4232-94A4-365958C381E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239" t="21497" r="25870" b="3244"/>
          <a:stretch/>
        </p:blipFill>
        <p:spPr>
          <a:xfrm>
            <a:off x="1525520" y="2480216"/>
            <a:ext cx="4904317" cy="3284380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FDE1F64B-7C67-41C0-B6E1-AEE734585ED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9654" t="20393" r="34692" b="27645"/>
          <a:stretch/>
        </p:blipFill>
        <p:spPr>
          <a:xfrm>
            <a:off x="7993235" y="444077"/>
            <a:ext cx="3006614" cy="2335235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A8B643FF-DCCF-4772-975E-0520445457A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4731" t="22774" r="40304" b="4697"/>
          <a:stretch/>
        </p:blipFill>
        <p:spPr>
          <a:xfrm>
            <a:off x="8651887" y="3429000"/>
            <a:ext cx="1962515" cy="3038619"/>
          </a:xfrm>
          <a:prstGeom prst="rect">
            <a:avLst/>
          </a:prstGeom>
        </p:spPr>
      </p:pic>
      <p:sp>
        <p:nvSpPr>
          <p:cNvPr id="3" name="Rectángulo 2">
            <a:extLst>
              <a:ext uri="{FF2B5EF4-FFF2-40B4-BE49-F238E27FC236}">
                <a16:creationId xmlns:a16="http://schemas.microsoft.com/office/drawing/2014/main" id="{965CAD1F-5447-481E-8225-7B7F672FD615}"/>
              </a:ext>
            </a:extLst>
          </p:cNvPr>
          <p:cNvSpPr/>
          <p:nvPr/>
        </p:nvSpPr>
        <p:spPr>
          <a:xfrm>
            <a:off x="354020" y="5677561"/>
            <a:ext cx="748192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sz="2800" b="1" dirty="0">
                <a:solidFill>
                  <a:srgbClr val="FF0000"/>
                </a:solidFill>
              </a:rPr>
              <a:t>Entonces los podemos reemplazar por el dual de </a:t>
            </a:r>
            <a:r>
              <a:rPr lang="es-AR" sz="2800" b="1" dirty="0" err="1">
                <a:solidFill>
                  <a:srgbClr val="FF0000"/>
                </a:solidFill>
              </a:rPr>
              <a:t>Thevenin</a:t>
            </a:r>
            <a:endParaRPr lang="es-AR" sz="2800" b="1" dirty="0">
              <a:solidFill>
                <a:srgbClr val="FF0000"/>
              </a:solidFill>
            </a:endParaRPr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5EF5AF9C-DD66-4A64-9EF9-B8AA97E13474}"/>
              </a:ext>
            </a:extLst>
          </p:cNvPr>
          <p:cNvSpPr/>
          <p:nvPr/>
        </p:nvSpPr>
        <p:spPr>
          <a:xfrm>
            <a:off x="1192151" y="2579427"/>
            <a:ext cx="2506392" cy="1806721"/>
          </a:xfrm>
          <a:prstGeom prst="ellipse">
            <a:avLst/>
          </a:prstGeom>
          <a:solidFill>
            <a:srgbClr val="FFFF00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12" name="Conector: curvado 11">
            <a:extLst>
              <a:ext uri="{FF2B5EF4-FFF2-40B4-BE49-F238E27FC236}">
                <a16:creationId xmlns:a16="http://schemas.microsoft.com/office/drawing/2014/main" id="{8782C888-F977-41F5-8845-682A42CD2954}"/>
              </a:ext>
            </a:extLst>
          </p:cNvPr>
          <p:cNvCxnSpPr>
            <a:cxnSpLocks/>
            <a:stCxn id="8" idx="7"/>
            <a:endCxn id="5" idx="1"/>
          </p:cNvCxnSpPr>
          <p:nvPr/>
        </p:nvCxnSpPr>
        <p:spPr>
          <a:xfrm rot="5400000" flipH="1" flipV="1">
            <a:off x="5046202" y="-103017"/>
            <a:ext cx="1232320" cy="4661745"/>
          </a:xfrm>
          <a:prstGeom prst="curvedConnector2">
            <a:avLst/>
          </a:prstGeom>
          <a:ln w="4445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Elipse 12">
            <a:extLst>
              <a:ext uri="{FF2B5EF4-FFF2-40B4-BE49-F238E27FC236}">
                <a16:creationId xmlns:a16="http://schemas.microsoft.com/office/drawing/2014/main" id="{5F440841-34CF-4AE3-BC71-98A98812123C}"/>
              </a:ext>
            </a:extLst>
          </p:cNvPr>
          <p:cNvSpPr/>
          <p:nvPr/>
        </p:nvSpPr>
        <p:spPr>
          <a:xfrm>
            <a:off x="3148403" y="3856536"/>
            <a:ext cx="2506392" cy="1806721"/>
          </a:xfrm>
          <a:prstGeom prst="ellipse">
            <a:avLst/>
          </a:prstGeom>
          <a:solidFill>
            <a:srgbClr val="FFFF00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15" name="Conector: curvado 14">
            <a:extLst>
              <a:ext uri="{FF2B5EF4-FFF2-40B4-BE49-F238E27FC236}">
                <a16:creationId xmlns:a16="http://schemas.microsoft.com/office/drawing/2014/main" id="{9D703038-E603-4B7C-9F11-62855026AC2C}"/>
              </a:ext>
            </a:extLst>
          </p:cNvPr>
          <p:cNvCxnSpPr>
            <a:stCxn id="13" idx="5"/>
            <a:endCxn id="6" idx="1"/>
          </p:cNvCxnSpPr>
          <p:nvPr/>
        </p:nvCxnSpPr>
        <p:spPr>
          <a:xfrm rot="5400000" flipH="1" flipV="1">
            <a:off x="6744634" y="3491417"/>
            <a:ext cx="450359" cy="3364145"/>
          </a:xfrm>
          <a:prstGeom prst="curvedConnector4">
            <a:avLst>
              <a:gd name="adj1" fmla="val -50760"/>
              <a:gd name="adj2" fmla="val 55455"/>
            </a:avLst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uadroTexto 6">
            <a:extLst>
              <a:ext uri="{FF2B5EF4-FFF2-40B4-BE49-F238E27FC236}">
                <a16:creationId xmlns:a16="http://schemas.microsoft.com/office/drawing/2014/main" id="{52B673EF-92E3-43BC-B164-25F16A980457}"/>
              </a:ext>
            </a:extLst>
          </p:cNvPr>
          <p:cNvSpPr txBox="1"/>
          <p:nvPr/>
        </p:nvSpPr>
        <p:spPr>
          <a:xfrm>
            <a:off x="653805" y="211832"/>
            <a:ext cx="664774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800" b="1" dirty="0">
                <a:solidFill>
                  <a:srgbClr val="FF0000"/>
                </a:solidFill>
              </a:rPr>
              <a:t>Como segundo paso vamos a hallar la </a:t>
            </a:r>
            <a:r>
              <a:rPr lang="es-AR" sz="2800" b="1" dirty="0" err="1">
                <a:solidFill>
                  <a:srgbClr val="FF0000"/>
                </a:solidFill>
              </a:rPr>
              <a:t>VTh</a:t>
            </a:r>
            <a:r>
              <a:rPr lang="es-AR" sz="2800" b="1" dirty="0">
                <a:solidFill>
                  <a:srgbClr val="FF0000"/>
                </a:solidFill>
              </a:rPr>
              <a:t> en los terminales a y b.</a:t>
            </a:r>
          </a:p>
          <a:p>
            <a:r>
              <a:rPr lang="es-AR" sz="2800" b="1" dirty="0">
                <a:solidFill>
                  <a:srgbClr val="FF0000"/>
                </a:solidFill>
              </a:rPr>
              <a:t>En el circuito podemos identificar dos equivalentes de Norton conformados por los pares {I1, R1} y {I2, R3}. </a:t>
            </a:r>
          </a:p>
        </p:txBody>
      </p:sp>
    </p:spTree>
    <p:extLst>
      <p:ext uri="{BB962C8B-B14F-4D97-AF65-F5344CB8AC3E}">
        <p14:creationId xmlns:p14="http://schemas.microsoft.com/office/powerpoint/2010/main" val="3033781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5000">
        <p:fade/>
      </p:transition>
    </mc:Choice>
    <mc:Fallback xmlns="">
      <p:transition spd="med" advTm="1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C4C20469-FE0E-40D6-A391-B68D6FD57CE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5808" t="22774" r="35846" b="4264"/>
          <a:stretch/>
        </p:blipFill>
        <p:spPr>
          <a:xfrm>
            <a:off x="721985" y="1171496"/>
            <a:ext cx="5374015" cy="4322298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60BC9209-9345-40B6-BD05-370583DC6DB9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0769" t="23857" r="36192" b="23099"/>
          <a:stretch/>
        </p:blipFill>
        <p:spPr>
          <a:xfrm>
            <a:off x="6611814" y="1543092"/>
            <a:ext cx="5247249" cy="3446585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6BDAFC50-919D-4198-ACE1-DAB02D977132}"/>
              </a:ext>
            </a:extLst>
          </p:cNvPr>
          <p:cNvSpPr txBox="1"/>
          <p:nvPr/>
        </p:nvSpPr>
        <p:spPr>
          <a:xfrm>
            <a:off x="653804" y="225084"/>
            <a:ext cx="80661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800" b="1" dirty="0">
                <a:solidFill>
                  <a:srgbClr val="FF0000"/>
                </a:solidFill>
              </a:rPr>
              <a:t>Como resultado se obtiene el circuito de la figura. </a:t>
            </a:r>
          </a:p>
        </p:txBody>
      </p:sp>
      <p:sp>
        <p:nvSpPr>
          <p:cNvPr id="2" name="Flecha: a la derecha 1">
            <a:extLst>
              <a:ext uri="{FF2B5EF4-FFF2-40B4-BE49-F238E27FC236}">
                <a16:creationId xmlns:a16="http://schemas.microsoft.com/office/drawing/2014/main" id="{3EFE7317-EDE8-4EB2-B305-4116A7BA3C8F}"/>
              </a:ext>
            </a:extLst>
          </p:cNvPr>
          <p:cNvSpPr/>
          <p:nvPr/>
        </p:nvSpPr>
        <p:spPr>
          <a:xfrm>
            <a:off x="5459386" y="4609769"/>
            <a:ext cx="1789043" cy="785191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4247609-22B5-4388-A598-BA2AA53DA3BF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3061" y="5353578"/>
            <a:ext cx="3074254" cy="985078"/>
          </a:xfrm>
          <a:prstGeom prst="rect">
            <a:avLst/>
          </a:prstGeom>
        </p:spPr>
      </p:pic>
      <p:sp>
        <p:nvSpPr>
          <p:cNvPr id="7" name="Rectángulo 6">
            <a:extLst>
              <a:ext uri="{FF2B5EF4-FFF2-40B4-BE49-F238E27FC236}">
                <a16:creationId xmlns:a16="http://schemas.microsoft.com/office/drawing/2014/main" id="{35449781-12E4-44E9-9591-9C9A65D5709D}"/>
              </a:ext>
            </a:extLst>
          </p:cNvPr>
          <p:cNvSpPr/>
          <p:nvPr/>
        </p:nvSpPr>
        <p:spPr>
          <a:xfrm>
            <a:off x="882015" y="5846117"/>
            <a:ext cx="590751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2800" b="1" dirty="0">
                <a:solidFill>
                  <a:srgbClr val="FF0000"/>
                </a:solidFill>
              </a:rPr>
              <a:t>Resolviendo para hallar la </a:t>
            </a:r>
            <a:r>
              <a:rPr lang="es-AR" sz="2800" b="1" dirty="0" err="1">
                <a:solidFill>
                  <a:srgbClr val="FF0000"/>
                </a:solidFill>
              </a:rPr>
              <a:t>VTh</a:t>
            </a:r>
            <a:r>
              <a:rPr lang="es-AR" sz="2800" b="1" dirty="0">
                <a:solidFill>
                  <a:srgbClr val="FF0000"/>
                </a:solidFill>
              </a:rPr>
              <a:t> resulta:</a:t>
            </a:r>
          </a:p>
        </p:txBody>
      </p:sp>
    </p:spTree>
    <p:extLst>
      <p:ext uri="{BB962C8B-B14F-4D97-AF65-F5344CB8AC3E}">
        <p14:creationId xmlns:p14="http://schemas.microsoft.com/office/powerpoint/2010/main" val="4106766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5000">
        <p:fade/>
      </p:transition>
    </mc:Choice>
    <mc:Fallback xmlns="">
      <p:transition spd="med" advTm="1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698B6CA2-C867-421D-8207-1EB0037D9B1B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21346" t="32301" r="31808" b="13141"/>
          <a:stretch/>
        </p:blipFill>
        <p:spPr>
          <a:xfrm>
            <a:off x="421374" y="1754585"/>
            <a:ext cx="5524499" cy="3429000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33C9EA30-720C-46B4-85C3-F6B2F5D44D3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46129" y="1499256"/>
            <a:ext cx="5711483" cy="4178199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03264DD0-1648-44FB-A220-C312283A4E75}"/>
              </a:ext>
            </a:extLst>
          </p:cNvPr>
          <p:cNvSpPr txBox="1"/>
          <p:nvPr/>
        </p:nvSpPr>
        <p:spPr>
          <a:xfrm>
            <a:off x="653804" y="225084"/>
            <a:ext cx="806612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800" b="1" dirty="0">
                <a:solidFill>
                  <a:srgbClr val="FF0000"/>
                </a:solidFill>
              </a:rPr>
              <a:t>Ahora solo nos resta hallar como cambia el valor de IL, la corriente por RL, cuando esta última varia su valor en forma lineal desde 0 </a:t>
            </a:r>
            <a:r>
              <a:rPr lang="el-GR" sz="2800" b="1" dirty="0">
                <a:solidFill>
                  <a:srgbClr val="FF0000"/>
                </a:solidFill>
              </a:rPr>
              <a:t>Ω</a:t>
            </a:r>
            <a:r>
              <a:rPr lang="es-AR" sz="2800" b="1" dirty="0">
                <a:solidFill>
                  <a:srgbClr val="FF0000"/>
                </a:solidFill>
              </a:rPr>
              <a:t> a 50 k</a:t>
            </a:r>
            <a:r>
              <a:rPr lang="el-GR" sz="2800" b="1" dirty="0">
                <a:solidFill>
                  <a:srgbClr val="FF0000"/>
                </a:solidFill>
              </a:rPr>
              <a:t>Ω</a:t>
            </a:r>
            <a:endParaRPr lang="es-AR" sz="2800" b="1" dirty="0">
              <a:solidFill>
                <a:srgbClr val="FF0000"/>
              </a:solidFill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8E116D47-1798-4453-9230-741FE509C87E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966" y="5484545"/>
            <a:ext cx="3315444" cy="990732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B9D63986-C677-4FE9-A1E0-5F080B745EEE}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905" y="5927477"/>
            <a:ext cx="3067688" cy="370608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7A72D1B2-09C8-426F-9994-56B48D38108D}"/>
              </a:ext>
            </a:extLst>
          </p:cNvPr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3425" y="5915424"/>
            <a:ext cx="3141287" cy="316168"/>
          </a:xfrm>
          <a:prstGeom prst="rect">
            <a:avLst/>
          </a:prstGeom>
        </p:spPr>
      </p:pic>
      <p:cxnSp>
        <p:nvCxnSpPr>
          <p:cNvPr id="9" name="Conector recto de flecha 8">
            <a:extLst>
              <a:ext uri="{FF2B5EF4-FFF2-40B4-BE49-F238E27FC236}">
                <a16:creationId xmlns:a16="http://schemas.microsoft.com/office/drawing/2014/main" id="{B6595555-E0DE-4321-8473-1623798745A3}"/>
              </a:ext>
            </a:extLst>
          </p:cNvPr>
          <p:cNvCxnSpPr/>
          <p:nvPr/>
        </p:nvCxnSpPr>
        <p:spPr>
          <a:xfrm>
            <a:off x="4691270" y="2796209"/>
            <a:ext cx="0" cy="1179443"/>
          </a:xfrm>
          <a:prstGeom prst="straightConnector1">
            <a:avLst/>
          </a:prstGeom>
          <a:ln w="158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uadroTexto 9">
            <a:extLst>
              <a:ext uri="{FF2B5EF4-FFF2-40B4-BE49-F238E27FC236}">
                <a16:creationId xmlns:a16="http://schemas.microsoft.com/office/drawing/2014/main" id="{8CF71A8A-B5A8-4F16-84BF-5E4620361EC3}"/>
              </a:ext>
            </a:extLst>
          </p:cNvPr>
          <p:cNvSpPr txBox="1"/>
          <p:nvPr/>
        </p:nvSpPr>
        <p:spPr>
          <a:xfrm>
            <a:off x="4234648" y="3244334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400" b="1" dirty="0"/>
              <a:t>I</a:t>
            </a:r>
            <a:r>
              <a:rPr lang="es-AR" sz="2400" b="1" baseline="-25000" dirty="0"/>
              <a:t>L</a:t>
            </a:r>
          </a:p>
        </p:txBody>
      </p:sp>
    </p:spTree>
    <p:extLst>
      <p:ext uri="{BB962C8B-B14F-4D97-AF65-F5344CB8AC3E}">
        <p14:creationId xmlns:p14="http://schemas.microsoft.com/office/powerpoint/2010/main" val="1525241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5000">
        <p:fade/>
      </p:transition>
    </mc:Choice>
    <mc:Fallback xmlns="">
      <p:transition spd="med" advTm="15000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07.2366"/>
  <p:tag name="ORIGINALWIDTH" val="1634.796"/>
  <p:tag name="LATEXADDIN" val="\documentclass{article}&#10;\usepackage{amsmath}&#10;\pagestyle{empty}&#10;\begin{document}&#10;&#10;&#10;\begin{equation*}&#10;R_{Th} = R1 + R2 + R3 = 60 \, k\Omega&#10;\end{equation*}&#10;&#10;\end{document}"/>
  <p:tag name="IGUANATEXSIZE" val="2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291.7135"/>
  <p:tag name="ORIGINALWIDTH" val="910.3862"/>
  <p:tag name="LATEXADDIN" val="\documentclass{article}&#10;\usepackage{amsmath}&#10;\pagestyle{empty}&#10;\begin{document}&#10;&#10;&#10;\begin{eqnarray*}&#10;V_{Th} &amp;=&amp; -25 \, V \\&#10;R_{Th} &amp;=&amp; 60 \, k\Omega&#10;\end{eqnarray*}&#10;&#10;\end{document}"/>
  <p:tag name="IGUANATEXSIZE" val="2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285.7143"/>
  <p:tag name="ORIGINALWIDTH" val="956.1305"/>
  <p:tag name="LATEXADDIN" val="\documentclass{article}&#10;\usepackage{amsmath}&#10;\pagestyle{empty}&#10;\begin{document}&#10;&#10;&#10;\begin{equation*}&#10;I_L = \dfrac{V_{Th}}{\left(R_{Th}+R_{L}\right)}&#10;\end{equation*}&#10;&#10;\end{document}"/>
  <p:tag name="IGUANATEXSIZE" val="2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16.2354"/>
  <p:tag name="ORIGINALWIDTH" val="962.1297"/>
  <p:tag name="LATEXADDIN" val="\documentclass{article}&#10;\usepackage{amsmath}&#10;\pagestyle{empty}&#10;\begin{document}&#10;&#10;\begin{equation*}&#10;I_{RL=0} = -416 \, \mu A &#10;\end{equation*}&#10;&#10;\end{document}"/>
  <p:tag name="IGUANATEXSIZE" val="2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16.2354"/>
  <p:tag name="ORIGINALWIDTH" val="1154.856"/>
  <p:tag name="LATEXADDIN" val="\documentclass{article}&#10;\usepackage{amsmath}&#10;\pagestyle{empty}&#10;\begin{document}&#10;&#10;\begin{equation*}&#10;I_{RL=50 \, k\Omega} = -227 \, \mu A &#10;\end{equation*}&#10;&#10;\end{document}"/>
  <p:tag name="IGUANATEXSIZE" val="20"/>
</p:tagLst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90</TotalTime>
  <Words>203</Words>
  <Application>Microsoft Office PowerPoint</Application>
  <PresentationFormat>Panorámica</PresentationFormat>
  <Paragraphs>24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RJI</dc:creator>
  <cp:lastModifiedBy>RJI</cp:lastModifiedBy>
  <cp:revision>22</cp:revision>
  <dcterms:created xsi:type="dcterms:W3CDTF">2020-04-10T19:51:32Z</dcterms:created>
  <dcterms:modified xsi:type="dcterms:W3CDTF">2020-04-11T12:45:51Z</dcterms:modified>
</cp:coreProperties>
</file>