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8"/>
  </p:notesMasterIdLst>
  <p:handoutMasterIdLst>
    <p:handoutMasterId r:id="rId9"/>
  </p:handoutMasterIdLst>
  <p:sldIdLst>
    <p:sldId id="333" r:id="rId2"/>
    <p:sldId id="334" r:id="rId3"/>
    <p:sldId id="336" r:id="rId4"/>
    <p:sldId id="337" r:id="rId5"/>
    <p:sldId id="310" r:id="rId6"/>
    <p:sldId id="335" r:id="rId7"/>
  </p:sldIdLst>
  <p:sldSz cx="9144000" cy="6858000" type="screen4x3"/>
  <p:notesSz cx="10234613" cy="7099300"/>
  <p:defaultTextStyle>
    <a:defPPr>
      <a:defRPr lang="en-GB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00"/>
    <a:srgbClr val="00FF00"/>
    <a:srgbClr val="000000"/>
    <a:srgbClr val="FF0066"/>
    <a:srgbClr val="A50021"/>
    <a:srgbClr val="CC33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59" autoAdjust="0"/>
    <p:restoredTop sz="94982" autoAdjust="0"/>
  </p:normalViewPr>
  <p:slideViewPr>
    <p:cSldViewPr>
      <p:cViewPr varScale="1">
        <p:scale>
          <a:sx n="65" d="100"/>
          <a:sy n="65" d="100"/>
        </p:scale>
        <p:origin x="79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78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7" Type="http://schemas.openxmlformats.org/officeDocument/2006/relationships/image" Target="../media/image9.wmf"/><Relationship Id="rId2" Type="http://schemas.openxmlformats.org/officeDocument/2006/relationships/image" Target="../media/image4.wmf"/><Relationship Id="rId1" Type="http://schemas.openxmlformats.org/officeDocument/2006/relationships/image" Target="../media/image3.wmf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3" Type="http://schemas.openxmlformats.org/officeDocument/2006/relationships/image" Target="../media/image19.wmf"/><Relationship Id="rId7" Type="http://schemas.openxmlformats.org/officeDocument/2006/relationships/image" Target="../media/image23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Relationship Id="rId6" Type="http://schemas.openxmlformats.org/officeDocument/2006/relationships/image" Target="../media/image22.wmf"/><Relationship Id="rId5" Type="http://schemas.openxmlformats.org/officeDocument/2006/relationships/image" Target="../media/image21.wmf"/><Relationship Id="rId4" Type="http://schemas.openxmlformats.org/officeDocument/2006/relationships/image" Target="../media/image2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>
            <a:extLst>
              <a:ext uri="{FF2B5EF4-FFF2-40B4-BE49-F238E27FC236}">
                <a16:creationId xmlns:a16="http://schemas.microsoft.com/office/drawing/2014/main" id="{B5A5D30D-4028-4715-B048-94F0B8C4383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435475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l" defTabSz="990600">
              <a:defRPr sz="1300">
                <a:effectLst/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65891" name="Rectangle 3">
            <a:extLst>
              <a:ext uri="{FF2B5EF4-FFF2-40B4-BE49-F238E27FC236}">
                <a16:creationId xmlns:a16="http://schemas.microsoft.com/office/drawing/2014/main" id="{477FCFD4-BD7A-4D76-80C0-01D9CDB4BAC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797550" y="0"/>
            <a:ext cx="4435475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effectLst/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65892" name="Rectangle 4">
            <a:extLst>
              <a:ext uri="{FF2B5EF4-FFF2-40B4-BE49-F238E27FC236}">
                <a16:creationId xmlns:a16="http://schemas.microsoft.com/office/drawing/2014/main" id="{0C280B2C-D965-4617-9B82-E0FAA0C8E599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742113"/>
            <a:ext cx="4435475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l" defTabSz="990600">
              <a:defRPr sz="1300">
                <a:effectLst/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65893" name="Rectangle 5">
            <a:extLst>
              <a:ext uri="{FF2B5EF4-FFF2-40B4-BE49-F238E27FC236}">
                <a16:creationId xmlns:a16="http://schemas.microsoft.com/office/drawing/2014/main" id="{6011FC3A-913C-4E8A-B266-1C5401274D4F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797550" y="6742113"/>
            <a:ext cx="4435475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effectLst/>
              </a:defRPr>
            </a:lvl1pPr>
          </a:lstStyle>
          <a:p>
            <a:fld id="{2236061B-E8CD-4DEA-8A7D-2615DD916221}" type="slidenum">
              <a:rPr lang="en-GB" altLang="es-AR"/>
              <a:pPr/>
              <a:t>‹Nº›</a:t>
            </a:fld>
            <a:endParaRPr lang="en-GB" altLang="es-A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>
            <a:extLst>
              <a:ext uri="{FF2B5EF4-FFF2-40B4-BE49-F238E27FC236}">
                <a16:creationId xmlns:a16="http://schemas.microsoft.com/office/drawing/2014/main" id="{30675F40-BE26-4E86-9B06-DFE970A8F6F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435475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l" defTabSz="990600">
              <a:defRPr sz="1300">
                <a:effectLst/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D2FC7E93-CE9C-4CCA-ACF2-1CE252301FD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5797550" y="0"/>
            <a:ext cx="4435475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effectLst/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0660" name="Rectangle 4">
            <a:extLst>
              <a:ext uri="{FF2B5EF4-FFF2-40B4-BE49-F238E27FC236}">
                <a16:creationId xmlns:a16="http://schemas.microsoft.com/office/drawing/2014/main" id="{B512EBDE-7BAF-4186-AB66-E542AA560FE9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341688" y="531813"/>
            <a:ext cx="3549650" cy="26622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7" name="Rectangle 5">
            <a:extLst>
              <a:ext uri="{FF2B5EF4-FFF2-40B4-BE49-F238E27FC236}">
                <a16:creationId xmlns:a16="http://schemas.microsoft.com/office/drawing/2014/main" id="{0518C786-2B82-4CDB-8E6A-E10D694EED56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022350" y="3371850"/>
            <a:ext cx="8189913" cy="319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79878" name="Rectangle 6">
            <a:extLst>
              <a:ext uri="{FF2B5EF4-FFF2-40B4-BE49-F238E27FC236}">
                <a16:creationId xmlns:a16="http://schemas.microsoft.com/office/drawing/2014/main" id="{5A6A9D48-6B19-4398-A9BE-2AFB09F9C34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742113"/>
            <a:ext cx="4435475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l" defTabSz="990600">
              <a:defRPr sz="1300">
                <a:effectLst/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9879" name="Rectangle 7">
            <a:extLst>
              <a:ext uri="{FF2B5EF4-FFF2-40B4-BE49-F238E27FC236}">
                <a16:creationId xmlns:a16="http://schemas.microsoft.com/office/drawing/2014/main" id="{6B954E76-E51F-4F79-99AF-7CC5B0061CD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797550" y="6742113"/>
            <a:ext cx="4435475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effectLst/>
              </a:defRPr>
            </a:lvl1pPr>
          </a:lstStyle>
          <a:p>
            <a:fld id="{3109F58D-2B03-47DD-9642-22ECADEC4288}" type="slidenum">
              <a:rPr lang="en-GB" altLang="es-AR"/>
              <a:pPr/>
              <a:t>‹Nº›</a:t>
            </a:fld>
            <a:endParaRPr lang="en-GB" alt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>
            <a:extLst>
              <a:ext uri="{FF2B5EF4-FFF2-40B4-BE49-F238E27FC236}">
                <a16:creationId xmlns:a16="http://schemas.microsoft.com/office/drawing/2014/main" id="{109765D5-6F65-44CE-97AB-DDE1CBD3DE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564BAF0-EE56-4FA1-ADDF-380D50CD05C6}" type="slidenum">
              <a:rPr lang="en-GB" altLang="es-AR"/>
              <a:pPr eaLnBrk="1" hangingPunct="1"/>
              <a:t>3</a:t>
            </a:fld>
            <a:endParaRPr lang="en-GB" altLang="es-AR"/>
          </a:p>
        </p:txBody>
      </p:sp>
      <p:sp>
        <p:nvSpPr>
          <p:cNvPr id="79875" name="Rectangle 2">
            <a:extLst>
              <a:ext uri="{FF2B5EF4-FFF2-40B4-BE49-F238E27FC236}">
                <a16:creationId xmlns:a16="http://schemas.microsoft.com/office/drawing/2014/main" id="{BAEE538B-6DAE-4FA8-9171-44879E84D4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>
            <a:extLst>
              <a:ext uri="{FF2B5EF4-FFF2-40B4-BE49-F238E27FC236}">
                <a16:creationId xmlns:a16="http://schemas.microsoft.com/office/drawing/2014/main" id="{61BECC11-DACB-43EB-BBAB-AF175B7C88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s-A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>
            <a:extLst>
              <a:ext uri="{FF2B5EF4-FFF2-40B4-BE49-F238E27FC236}">
                <a16:creationId xmlns:a16="http://schemas.microsoft.com/office/drawing/2014/main" id="{30FAA816-00C8-4A4F-9131-7D0C13B52B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6361813-956F-46D0-813C-76FF795475D2}" type="slidenum">
              <a:rPr lang="en-GB" altLang="es-AR"/>
              <a:pPr eaLnBrk="1" hangingPunct="1"/>
              <a:t>4</a:t>
            </a:fld>
            <a:endParaRPr lang="en-GB" altLang="es-AR"/>
          </a:p>
        </p:txBody>
      </p:sp>
      <p:sp>
        <p:nvSpPr>
          <p:cNvPr id="80899" name="Rectangle 2">
            <a:extLst>
              <a:ext uri="{FF2B5EF4-FFF2-40B4-BE49-F238E27FC236}">
                <a16:creationId xmlns:a16="http://schemas.microsoft.com/office/drawing/2014/main" id="{FC658700-61FF-4226-9A4B-4801F573BE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>
            <a:extLst>
              <a:ext uri="{FF2B5EF4-FFF2-40B4-BE49-F238E27FC236}">
                <a16:creationId xmlns:a16="http://schemas.microsoft.com/office/drawing/2014/main" id="{B116A29B-7609-4424-8E97-4BF4E780A1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s-AR" altLang="es-AR">
                <a:latin typeface="Arial" panose="020B0604020202020204" pitchFamily="34" charset="0"/>
                <a:cs typeface="Arial" panose="020B0604020202020204" pitchFamily="34" charset="0"/>
              </a:rPr>
              <a:t>Los más reactivos se usan para preparar los menos reactivos.</a:t>
            </a:r>
            <a:endParaRPr lang="en-GB" altLang="es-A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>
            <a:extLst>
              <a:ext uri="{FF2B5EF4-FFF2-40B4-BE49-F238E27FC236}">
                <a16:creationId xmlns:a16="http://schemas.microsoft.com/office/drawing/2014/main" id="{7AC17348-E202-47BB-A6F6-8899523C26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629E90B-3EEA-42FF-8C3E-7226790CD745}" type="slidenum">
              <a:rPr lang="en-GB" altLang="es-AR"/>
              <a:pPr eaLnBrk="1" hangingPunct="1"/>
              <a:t>6</a:t>
            </a:fld>
            <a:endParaRPr lang="en-GB" altLang="es-AR"/>
          </a:p>
        </p:txBody>
      </p:sp>
      <p:sp>
        <p:nvSpPr>
          <p:cNvPr id="81923" name="Rectangle 2">
            <a:extLst>
              <a:ext uri="{FF2B5EF4-FFF2-40B4-BE49-F238E27FC236}">
                <a16:creationId xmlns:a16="http://schemas.microsoft.com/office/drawing/2014/main" id="{D63F9D86-7C1B-4BCB-A2E7-4BB5A4BF9E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>
            <a:extLst>
              <a:ext uri="{FF2B5EF4-FFF2-40B4-BE49-F238E27FC236}">
                <a16:creationId xmlns:a16="http://schemas.microsoft.com/office/drawing/2014/main" id="{85F31551-0637-4C3F-BB8C-3024F40D3F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s-AR" altLang="es-AR">
                <a:latin typeface="Arial" panose="020B0604020202020204" pitchFamily="34" charset="0"/>
                <a:cs typeface="Arial" panose="020B0604020202020204" pitchFamily="34" charset="0"/>
              </a:rPr>
              <a:t>-H y –R pka de 40 y 50 =&gt; por eso dan adición. La amida es el menos reactivo porque el amoníaco es el peor nucleófugo, pero además la contribución de la estructura resonante C=N es bastante alta =&gt; la densidad de carga sobre el C es menor.</a:t>
            </a:r>
            <a:endParaRPr lang="en-GB" altLang="es-A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B0425858-1DCB-4E1A-8254-D01CDD7CEE26}"/>
              </a:ext>
            </a:extLst>
          </p:cNvPr>
          <p:cNvGrpSpPr>
            <a:grpSpLocks/>
          </p:cNvGrpSpPr>
          <p:nvPr/>
        </p:nvGrpSpPr>
        <p:grpSpPr bwMode="auto">
          <a:xfrm>
            <a:off x="319088" y="1752600"/>
            <a:ext cx="8824912" cy="5129213"/>
            <a:chOff x="201" y="1104"/>
            <a:chExt cx="5559" cy="3231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CC194BBC-37C0-4D4F-B106-03B427D80854}"/>
                </a:ext>
              </a:extLst>
            </p:cNvPr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/>
              <a:ahLst/>
              <a:cxnLst>
                <a:cxn ang="0">
                  <a:pos x="335" y="0"/>
                </a:cxn>
                <a:cxn ang="0">
                  <a:pos x="333" y="1290"/>
                </a:cxn>
                <a:cxn ang="0">
                  <a:pos x="0" y="1290"/>
                </a:cxn>
                <a:cxn ang="0">
                  <a:pos x="6" y="3210"/>
                </a:cxn>
                <a:cxn ang="0">
                  <a:pos x="5550" y="3216"/>
                </a:cxn>
                <a:cxn ang="0">
                  <a:pos x="5550" y="0"/>
                </a:cxn>
                <a:cxn ang="0">
                  <a:pos x="335" y="0"/>
                </a:cxn>
                <a:cxn ang="0">
                  <a:pos x="335" y="0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latin typeface="Arial" charset="0"/>
                <a:cs typeface="Arial" charset="0"/>
              </a:endParaRPr>
            </a:p>
          </p:txBody>
        </p:sp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9B8BB669-AF79-4C45-94B7-6E161B7C9E30}"/>
                </a:ext>
              </a:extLst>
            </p:cNvPr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latin typeface="Arial" charset="0"/>
                <a:cs typeface="Arial" charset="0"/>
              </a:endParaRPr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CCBEF7A1-2D94-4D7C-A15C-E3AC1C6B8270}"/>
                </a:ext>
              </a:extLst>
            </p:cNvPr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s-ES">
                <a:latin typeface="Arial" charset="0"/>
                <a:cs typeface="Arial" charset="0"/>
              </a:endParaRPr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AD26F879-BB9A-4D66-88E8-3F8EC5015818}"/>
                </a:ext>
              </a:extLst>
            </p:cNvPr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s-ES">
                <a:latin typeface="Arial" charset="0"/>
                <a:cs typeface="Arial" charset="0"/>
              </a:endParaRPr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811D5BF7-1F70-4AB3-9A81-8D61F7BCF1A5}"/>
                </a:ext>
              </a:extLst>
            </p:cNvPr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s-ES">
                <a:latin typeface="Arial" charset="0"/>
                <a:cs typeface="Arial" charset="0"/>
              </a:endParaRPr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EBC9DCAA-4826-4A0A-B8D3-F8E6AD2B3BD9}"/>
                </a:ext>
              </a:extLst>
            </p:cNvPr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s-ES">
                <a:latin typeface="Arial" charset="0"/>
                <a:cs typeface="Arial" charset="0"/>
              </a:endParaRPr>
            </a:p>
          </p:txBody>
        </p:sp>
      </p:grpSp>
      <p:sp>
        <p:nvSpPr>
          <p:cNvPr id="5129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90600" y="1905000"/>
            <a:ext cx="7772400" cy="1736725"/>
          </a:xfrm>
        </p:spPr>
        <p:txBody>
          <a:bodyPr anchor="t"/>
          <a:lstStyle>
            <a:lvl1pPr>
              <a:defRPr sz="4800" b="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5130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90600" y="3962400"/>
            <a:ext cx="6781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>
                <a:latin typeface="Verdana" pitchFamily="34" charset="0"/>
              </a:defRPr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C8F9C18E-C0E9-4441-8377-589646B122AE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9906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2" name="Rectangle 12">
            <a:extLst>
              <a:ext uri="{FF2B5EF4-FFF2-40B4-BE49-F238E27FC236}">
                <a16:creationId xmlns:a16="http://schemas.microsoft.com/office/drawing/2014/main" id="{1B8F07C5-68CF-4E7D-BB8A-9C0082006B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468688" y="6245225"/>
            <a:ext cx="2895600" cy="476250"/>
          </a:xfrm>
        </p:spPr>
        <p:txBody>
          <a:bodyPr/>
          <a:lstStyle>
            <a:lvl1pPr>
              <a:defRPr sz="1400" i="0"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938ADD5A-0D32-4B35-9927-1974DB7CCA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654C31-AA06-431F-9E9D-9AF53B5959A0}" type="slidenum">
              <a:rPr lang="en-GB" altLang="es-AR"/>
              <a:pPr/>
              <a:t>‹Nº›</a:t>
            </a:fld>
            <a:endParaRPr lang="en-GB" altLang="es-AR"/>
          </a:p>
        </p:txBody>
      </p:sp>
    </p:spTree>
    <p:extLst>
      <p:ext uri="{BB962C8B-B14F-4D97-AF65-F5344CB8AC3E}">
        <p14:creationId xmlns:p14="http://schemas.microsoft.com/office/powerpoint/2010/main" val="3429096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707B4E20-A138-4DAE-9D95-0B291C7AF0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1180A9FD-07E5-4AFA-9A16-58E2D3D9E9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altLang="es-AR"/>
              <a:t>Dra. Miriam Martins Alho</a:t>
            </a:r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96AC1183-CC61-4658-AA5E-DDC1CE0ADD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7B9A26-15BA-44E3-955F-372C1A42E65C}" type="slidenum">
              <a:rPr lang="en-GB" altLang="es-AR"/>
              <a:pPr/>
              <a:t>‹Nº›</a:t>
            </a:fld>
            <a:endParaRPr lang="en-GB" altLang="es-AR"/>
          </a:p>
        </p:txBody>
      </p:sp>
    </p:spTree>
    <p:extLst>
      <p:ext uri="{BB962C8B-B14F-4D97-AF65-F5344CB8AC3E}">
        <p14:creationId xmlns:p14="http://schemas.microsoft.com/office/powerpoint/2010/main" val="3523730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748463" y="244475"/>
            <a:ext cx="2097087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44475"/>
            <a:ext cx="6138863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884C7D23-C43D-477A-8904-011775F7C8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596CF007-C201-43D3-8E01-208B7BEF08D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altLang="es-AR"/>
              <a:t>Dra. Miriam Martins Alho</a:t>
            </a:r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A6A1B447-73C9-4EB2-96CC-2F2D3288BE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2D2FBE-163D-470F-928A-920383FF4BE4}" type="slidenum">
              <a:rPr lang="en-GB" altLang="es-AR"/>
              <a:pPr/>
              <a:t>‹Nº›</a:t>
            </a:fld>
            <a:endParaRPr lang="en-GB" altLang="es-AR"/>
          </a:p>
        </p:txBody>
      </p:sp>
    </p:spTree>
    <p:extLst>
      <p:ext uri="{BB962C8B-B14F-4D97-AF65-F5344CB8AC3E}">
        <p14:creationId xmlns:p14="http://schemas.microsoft.com/office/powerpoint/2010/main" val="3167964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040271CC-481D-4E15-A618-970A4C90FE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BEB0C01A-BE33-4027-BF21-D7002E617C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altLang="es-AR"/>
              <a:t>Dra. Miriam Martins Alho</a:t>
            </a:r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53CF7638-9AB0-4627-8499-C5E511E291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932917-A676-409D-A0D0-8F41F55F162B}" type="slidenum">
              <a:rPr lang="en-GB" altLang="es-AR"/>
              <a:pPr/>
              <a:t>‹Nº›</a:t>
            </a:fld>
            <a:endParaRPr lang="en-GB" altLang="es-AR"/>
          </a:p>
        </p:txBody>
      </p:sp>
    </p:spTree>
    <p:extLst>
      <p:ext uri="{BB962C8B-B14F-4D97-AF65-F5344CB8AC3E}">
        <p14:creationId xmlns:p14="http://schemas.microsoft.com/office/powerpoint/2010/main" val="880029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ED0E6207-4200-4D9C-AAEA-EF2CBF72DE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5BFA3859-1BE7-474B-8829-5B6F95831F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altLang="es-AR"/>
              <a:t>Dra. Miriam Martins Alho</a:t>
            </a:r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C7ECC259-E6C6-49E2-9CE6-28346FEEFC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C20925-C2C6-4523-8D96-DEEFE34EE97B}" type="slidenum">
              <a:rPr lang="en-GB" altLang="es-AR"/>
              <a:pPr/>
              <a:t>‹Nº›</a:t>
            </a:fld>
            <a:endParaRPr lang="en-GB" altLang="es-AR"/>
          </a:p>
        </p:txBody>
      </p:sp>
    </p:spTree>
    <p:extLst>
      <p:ext uri="{BB962C8B-B14F-4D97-AF65-F5344CB8AC3E}">
        <p14:creationId xmlns:p14="http://schemas.microsoft.com/office/powerpoint/2010/main" val="517189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2A1EB681-5D3E-4EA9-9A31-C769618518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DFF600C1-5E7F-4F7F-A049-7D9D3E3358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altLang="es-AR"/>
              <a:t>Dra. Miriam Martins Alho</a:t>
            </a:r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D024BE49-EE82-4FBA-A035-68DF9DC6A4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996EB5-D31F-42DA-9F90-90D0F3CDA9FB}" type="slidenum">
              <a:rPr lang="en-GB" altLang="es-AR"/>
              <a:pPr/>
              <a:t>‹Nº›</a:t>
            </a:fld>
            <a:endParaRPr lang="en-GB" altLang="es-AR"/>
          </a:p>
        </p:txBody>
      </p:sp>
    </p:spTree>
    <p:extLst>
      <p:ext uri="{BB962C8B-B14F-4D97-AF65-F5344CB8AC3E}">
        <p14:creationId xmlns:p14="http://schemas.microsoft.com/office/powerpoint/2010/main" val="2573967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915FEF43-64FB-44C0-9255-7F8CF0FF4F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9224E6C9-F783-4D0B-9F6F-441D8DB1E7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altLang="es-AR"/>
              <a:t>Dra. Miriam Martins Alho</a:t>
            </a:r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788AD7ED-0BFF-4C1E-8AF6-9C1BCE7DA1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076D36-0C49-4EAF-ACC8-83082F2551DF}" type="slidenum">
              <a:rPr lang="en-GB" altLang="es-AR"/>
              <a:pPr/>
              <a:t>‹Nº›</a:t>
            </a:fld>
            <a:endParaRPr lang="en-GB" altLang="es-AR"/>
          </a:p>
        </p:txBody>
      </p:sp>
    </p:spTree>
    <p:extLst>
      <p:ext uri="{BB962C8B-B14F-4D97-AF65-F5344CB8AC3E}">
        <p14:creationId xmlns:p14="http://schemas.microsoft.com/office/powerpoint/2010/main" val="3765337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A9EC50C5-30AC-4B9F-B93B-4164E68FBC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C5A1B0E7-ED18-4D17-935F-E17743F34C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altLang="es-AR"/>
              <a:t>Dra. Miriam Martins Alho</a:t>
            </a: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788E66F0-5EB4-4B47-80C7-2B5D91C633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10D56E-D650-421D-93AB-E7852B2CA4E1}" type="slidenum">
              <a:rPr lang="en-GB" altLang="es-AR"/>
              <a:pPr/>
              <a:t>‹Nº›</a:t>
            </a:fld>
            <a:endParaRPr lang="en-GB" altLang="es-AR"/>
          </a:p>
        </p:txBody>
      </p:sp>
    </p:spTree>
    <p:extLst>
      <p:ext uri="{BB962C8B-B14F-4D97-AF65-F5344CB8AC3E}">
        <p14:creationId xmlns:p14="http://schemas.microsoft.com/office/powerpoint/2010/main" val="1170144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>
            <a:extLst>
              <a:ext uri="{FF2B5EF4-FFF2-40B4-BE49-F238E27FC236}">
                <a16:creationId xmlns:a16="http://schemas.microsoft.com/office/drawing/2014/main" id="{FCFABE13-B15B-48E0-AC38-483C78286A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E87A1ED7-4B7D-4C44-BFA9-5A99382613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altLang="es-AR"/>
              <a:t>Dra. Miriam Martins Alho</a:t>
            </a:r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B48A9418-1171-4287-8199-933D6A1CCA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477CED-F19B-425F-A621-C722CBCFEE1F}" type="slidenum">
              <a:rPr lang="en-GB" altLang="es-AR"/>
              <a:pPr/>
              <a:t>‹Nº›</a:t>
            </a:fld>
            <a:endParaRPr lang="en-GB" altLang="es-AR"/>
          </a:p>
        </p:txBody>
      </p:sp>
    </p:spTree>
    <p:extLst>
      <p:ext uri="{BB962C8B-B14F-4D97-AF65-F5344CB8AC3E}">
        <p14:creationId xmlns:p14="http://schemas.microsoft.com/office/powerpoint/2010/main" val="3168834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C767ED85-DAC4-4ABB-BF21-AA74D133D2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3F89E478-5E03-461D-938C-7477CD5407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altLang="es-AR"/>
              <a:t>Dra. Miriam Martins Alho</a:t>
            </a:r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CE9D8CB4-E963-469E-BFC6-1196705737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3AF6CF-92D4-41E9-A6AD-91223BBD5CF8}" type="slidenum">
              <a:rPr lang="en-GB" altLang="es-AR"/>
              <a:pPr/>
              <a:t>‹Nº›</a:t>
            </a:fld>
            <a:endParaRPr lang="en-GB" altLang="es-AR"/>
          </a:p>
        </p:txBody>
      </p:sp>
    </p:spTree>
    <p:extLst>
      <p:ext uri="{BB962C8B-B14F-4D97-AF65-F5344CB8AC3E}">
        <p14:creationId xmlns:p14="http://schemas.microsoft.com/office/powerpoint/2010/main" val="1834271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A6DDBA3A-8777-447E-BD85-235AC23444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E4478C40-FDA3-405B-8EEF-188F835B4D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altLang="es-AR"/>
              <a:t>Dra. Miriam Martins Alho</a:t>
            </a:r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533950D1-2C2E-4A69-ABCD-BD43EE88F9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DDB4C5-16E9-4386-ABB5-BA09A3120247}" type="slidenum">
              <a:rPr lang="en-GB" altLang="es-AR"/>
              <a:pPr/>
              <a:t>‹Nº›</a:t>
            </a:fld>
            <a:endParaRPr lang="en-GB" altLang="es-AR"/>
          </a:p>
        </p:txBody>
      </p:sp>
    </p:spTree>
    <p:extLst>
      <p:ext uri="{BB962C8B-B14F-4D97-AF65-F5344CB8AC3E}">
        <p14:creationId xmlns:p14="http://schemas.microsoft.com/office/powerpoint/2010/main" val="1782133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D58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2" name="Group 2">
            <a:extLst>
              <a:ext uri="{FF2B5EF4-FFF2-40B4-BE49-F238E27FC236}">
                <a16:creationId xmlns:a16="http://schemas.microsoft.com/office/drawing/2014/main" id="{3817D917-6E15-4A17-891E-04349073A9C7}"/>
              </a:ext>
            </a:extLst>
          </p:cNvPr>
          <p:cNvGrpSpPr>
            <a:grpSpLocks/>
          </p:cNvGrpSpPr>
          <p:nvPr/>
        </p:nvGrpSpPr>
        <p:grpSpPr bwMode="auto">
          <a:xfrm>
            <a:off x="319088" y="1828800"/>
            <a:ext cx="8824912" cy="5029200"/>
            <a:chOff x="201" y="1152"/>
            <a:chExt cx="5559" cy="3168"/>
          </a:xfrm>
        </p:grpSpPr>
        <p:sp>
          <p:nvSpPr>
            <p:cNvPr id="4099" name="Freeform 3">
              <a:extLst>
                <a:ext uri="{FF2B5EF4-FFF2-40B4-BE49-F238E27FC236}">
                  <a16:creationId xmlns:a16="http://schemas.microsoft.com/office/drawing/2014/main" id="{9AD3FEDF-45A1-4891-BFDB-6A3BA9E36811}"/>
                </a:ext>
              </a:extLst>
            </p:cNvPr>
            <p:cNvSpPr>
              <a:spLocks/>
            </p:cNvSpPr>
            <p:nvPr/>
          </p:nvSpPr>
          <p:spPr bwMode="ltGray">
            <a:xfrm>
              <a:off x="528" y="2909"/>
              <a:ext cx="5232" cy="14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latin typeface="Arial" charset="0"/>
                <a:cs typeface="Arial" charset="0"/>
              </a:endParaRPr>
            </a:p>
          </p:txBody>
        </p:sp>
        <p:sp>
          <p:nvSpPr>
            <p:cNvPr id="4100" name="Freeform 4">
              <a:extLst>
                <a:ext uri="{FF2B5EF4-FFF2-40B4-BE49-F238E27FC236}">
                  <a16:creationId xmlns:a16="http://schemas.microsoft.com/office/drawing/2014/main" id="{1E67C12B-C11C-41C7-859B-2387C70EFF17}"/>
                </a:ext>
              </a:extLst>
            </p:cNvPr>
            <p:cNvSpPr>
              <a:spLocks/>
            </p:cNvSpPr>
            <p:nvPr/>
          </p:nvSpPr>
          <p:spPr bwMode="ltGray">
            <a:xfrm>
              <a:off x="210" y="1152"/>
              <a:ext cx="5550" cy="3168"/>
            </a:xfrm>
            <a:custGeom>
              <a:avLst/>
              <a:gdLst/>
              <a:ahLst/>
              <a:cxnLst>
                <a:cxn ang="0">
                  <a:pos x="330" y="1764"/>
                </a:cxn>
                <a:cxn ang="0">
                  <a:pos x="0" y="1764"/>
                </a:cxn>
                <a:cxn ang="0">
                  <a:pos x="0" y="3168"/>
                </a:cxn>
                <a:cxn ang="0">
                  <a:pos x="5550" y="3168"/>
                </a:cxn>
                <a:cxn ang="0">
                  <a:pos x="5550" y="0"/>
                </a:cxn>
                <a:cxn ang="0">
                  <a:pos x="330" y="0"/>
                </a:cxn>
                <a:cxn ang="0">
                  <a:pos x="330" y="1764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latin typeface="Arial" charset="0"/>
                <a:cs typeface="Arial" charset="0"/>
              </a:endParaRPr>
            </a:p>
          </p:txBody>
        </p:sp>
        <p:sp>
          <p:nvSpPr>
            <p:cNvPr id="4101" name="Freeform 5">
              <a:extLst>
                <a:ext uri="{FF2B5EF4-FFF2-40B4-BE49-F238E27FC236}">
                  <a16:creationId xmlns:a16="http://schemas.microsoft.com/office/drawing/2014/main" id="{1635C851-0562-4202-96AA-7C5C9C53ABA0}"/>
                </a:ext>
              </a:extLst>
            </p:cNvPr>
            <p:cNvSpPr>
              <a:spLocks/>
            </p:cNvSpPr>
            <p:nvPr/>
          </p:nvSpPr>
          <p:spPr bwMode="ltGray">
            <a:xfrm>
              <a:off x="528" y="2932"/>
              <a:ext cx="5232" cy="13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latin typeface="Arial" charset="0"/>
                <a:cs typeface="Arial" charset="0"/>
              </a:endParaRPr>
            </a:p>
          </p:txBody>
        </p:sp>
        <p:sp>
          <p:nvSpPr>
            <p:cNvPr id="4102" name="Freeform 6">
              <a:extLst>
                <a:ext uri="{FF2B5EF4-FFF2-40B4-BE49-F238E27FC236}">
                  <a16:creationId xmlns:a16="http://schemas.microsoft.com/office/drawing/2014/main" id="{23E11497-137F-4E22-94C4-590FAEB7A24B}"/>
                </a:ext>
              </a:extLst>
            </p:cNvPr>
            <p:cNvSpPr>
              <a:spLocks/>
            </p:cNvSpPr>
            <p:nvPr/>
          </p:nvSpPr>
          <p:spPr bwMode="ltGray">
            <a:xfrm>
              <a:off x="528" y="1152"/>
              <a:ext cx="460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s-ES">
                <a:latin typeface="Arial" charset="0"/>
                <a:cs typeface="Arial" charset="0"/>
              </a:endParaRPr>
            </a:p>
          </p:txBody>
        </p:sp>
        <p:sp>
          <p:nvSpPr>
            <p:cNvPr id="4103" name="Freeform 7">
              <a:extLst>
                <a:ext uri="{FF2B5EF4-FFF2-40B4-BE49-F238E27FC236}">
                  <a16:creationId xmlns:a16="http://schemas.microsoft.com/office/drawing/2014/main" id="{F2F6A339-C178-4A55-BFF4-921B1F18F7F6}"/>
                </a:ext>
              </a:extLst>
            </p:cNvPr>
            <p:cNvSpPr>
              <a:spLocks/>
            </p:cNvSpPr>
            <p:nvPr/>
          </p:nvSpPr>
          <p:spPr bwMode="ltGray">
            <a:xfrm>
              <a:off x="528" y="1152"/>
              <a:ext cx="29" cy="178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s-ES">
                <a:latin typeface="Arial" charset="0"/>
                <a:cs typeface="Arial" charset="0"/>
              </a:endParaRPr>
            </a:p>
          </p:txBody>
        </p:sp>
        <p:sp>
          <p:nvSpPr>
            <p:cNvPr id="4104" name="Freeform 8">
              <a:extLst>
                <a:ext uri="{FF2B5EF4-FFF2-40B4-BE49-F238E27FC236}">
                  <a16:creationId xmlns:a16="http://schemas.microsoft.com/office/drawing/2014/main" id="{F52A75E4-C58A-4032-9674-B1F671AD956A}"/>
                </a:ext>
              </a:extLst>
            </p:cNvPr>
            <p:cNvSpPr>
              <a:spLocks/>
            </p:cNvSpPr>
            <p:nvPr/>
          </p:nvSpPr>
          <p:spPr bwMode="ltGray">
            <a:xfrm>
              <a:off x="527" y="2904"/>
              <a:ext cx="29" cy="1416"/>
            </a:xfrm>
            <a:custGeom>
              <a:avLst/>
              <a:gdLst/>
              <a:ahLst/>
              <a:cxnLst>
                <a:cxn ang="0">
                  <a:pos x="0" y="1416"/>
                </a:cxn>
                <a:cxn ang="0">
                  <a:pos x="29" y="1416"/>
                </a:cxn>
                <a:cxn ang="0">
                  <a:pos x="28" y="24"/>
                </a:cxn>
                <a:cxn ang="0">
                  <a:pos x="0" y="0"/>
                </a:cxn>
                <a:cxn ang="0">
                  <a:pos x="0" y="1416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s-ES">
                <a:latin typeface="Arial" charset="0"/>
                <a:cs typeface="Arial" charset="0"/>
              </a:endParaRPr>
            </a:p>
          </p:txBody>
        </p:sp>
        <p:sp>
          <p:nvSpPr>
            <p:cNvPr id="4105" name="Freeform 9">
              <a:extLst>
                <a:ext uri="{FF2B5EF4-FFF2-40B4-BE49-F238E27FC236}">
                  <a16:creationId xmlns:a16="http://schemas.microsoft.com/office/drawing/2014/main" id="{0663D415-A2AB-48E8-AB7C-C762038A11D8}"/>
                </a:ext>
              </a:extLst>
            </p:cNvPr>
            <p:cNvSpPr>
              <a:spLocks/>
            </p:cNvSpPr>
            <p:nvPr/>
          </p:nvSpPr>
          <p:spPr bwMode="ltGray">
            <a:xfrm>
              <a:off x="201" y="2904"/>
              <a:ext cx="2879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s-ES">
                <a:latin typeface="Arial" charset="0"/>
                <a:cs typeface="Arial" charset="0"/>
              </a:endParaRPr>
            </a:p>
          </p:txBody>
        </p:sp>
        <p:sp>
          <p:nvSpPr>
            <p:cNvPr id="4106" name="Freeform 10">
              <a:extLst>
                <a:ext uri="{FF2B5EF4-FFF2-40B4-BE49-F238E27FC236}">
                  <a16:creationId xmlns:a16="http://schemas.microsoft.com/office/drawing/2014/main" id="{4DB08790-79F8-4B26-B57C-42359983C092}"/>
                </a:ext>
              </a:extLst>
            </p:cNvPr>
            <p:cNvSpPr>
              <a:spLocks/>
            </p:cNvSpPr>
            <p:nvPr/>
          </p:nvSpPr>
          <p:spPr bwMode="ltGray">
            <a:xfrm>
              <a:off x="201" y="2904"/>
              <a:ext cx="30" cy="14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s-ES">
                <a:latin typeface="Arial" charset="0"/>
                <a:cs typeface="Arial" charset="0"/>
              </a:endParaRPr>
            </a:p>
          </p:txBody>
        </p:sp>
      </p:grpSp>
      <p:sp>
        <p:nvSpPr>
          <p:cNvPr id="4107" name="Rectangle 11">
            <a:extLst>
              <a:ext uri="{FF2B5EF4-FFF2-40B4-BE49-F238E27FC236}">
                <a16:creationId xmlns:a16="http://schemas.microsoft.com/office/drawing/2014/main" id="{4E60EEFB-3264-4192-9F34-32614F7AF7D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08" name="Rectangle 12">
            <a:extLst>
              <a:ext uri="{FF2B5EF4-FFF2-40B4-BE49-F238E27FC236}">
                <a16:creationId xmlns:a16="http://schemas.microsoft.com/office/drawing/2014/main" id="{E3C050D5-11EE-4026-AF93-6B0742DB569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19475" y="6237288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 i="1">
                <a:effectLst>
                  <a:outerShdw blurRad="38100" dist="38100" dir="2700000" algn="tl">
                    <a:srgbClr val="000000"/>
                  </a:outerShdw>
                </a:effectLst>
                <a:latin typeface="Freestyle Script" panose="030804020302050B0404" pitchFamily="66" charset="0"/>
              </a:defRPr>
            </a:lvl1pPr>
          </a:lstStyle>
          <a:p>
            <a:r>
              <a:rPr lang="en-GB" altLang="es-AR"/>
              <a:t>Dra. Miriam Martins Alho</a:t>
            </a:r>
          </a:p>
        </p:txBody>
      </p:sp>
      <p:sp>
        <p:nvSpPr>
          <p:cNvPr id="4109" name="Rectangle 13">
            <a:extLst>
              <a:ext uri="{FF2B5EF4-FFF2-40B4-BE49-F238E27FC236}">
                <a16:creationId xmlns:a16="http://schemas.microsoft.com/office/drawing/2014/main" id="{69580C7F-BF70-46F8-9B3E-4426A728103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7375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B8437ECF-5464-437B-B6B3-4FBD4BE88F8A}" type="slidenum">
              <a:rPr lang="en-GB" altLang="es-AR"/>
              <a:pPr/>
              <a:t>‹Nº›</a:t>
            </a:fld>
            <a:endParaRPr lang="en-GB" altLang="es-AR"/>
          </a:p>
        </p:txBody>
      </p:sp>
      <p:sp>
        <p:nvSpPr>
          <p:cNvPr id="4110" name="Rectangle 14">
            <a:extLst>
              <a:ext uri="{FF2B5EF4-FFF2-40B4-BE49-F238E27FC236}">
                <a16:creationId xmlns:a16="http://schemas.microsoft.com/office/drawing/2014/main" id="{AF78CD1A-B19A-4E21-A640-BA4D74D5A95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44475"/>
            <a:ext cx="838517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4111" name="Rectangle 15">
            <a:extLst>
              <a:ext uri="{FF2B5EF4-FFF2-40B4-BE49-F238E27FC236}">
                <a16:creationId xmlns:a16="http://schemas.microsoft.com/office/drawing/2014/main" id="{2A655DCD-F7A3-4FFE-8B1A-D2C9352B7B65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838200" y="1905000"/>
            <a:ext cx="80073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4" r:id="rId1"/>
    <p:sldLayoutId id="2147483683" r:id="rId2"/>
    <p:sldLayoutId id="2147483682" r:id="rId3"/>
    <p:sldLayoutId id="2147483681" r:id="rId4"/>
    <p:sldLayoutId id="2147483680" r:id="rId5"/>
    <p:sldLayoutId id="2147483679" r:id="rId6"/>
    <p:sldLayoutId id="2147483678" r:id="rId7"/>
    <p:sldLayoutId id="2147483677" r:id="rId8"/>
    <p:sldLayoutId id="2147483676" r:id="rId9"/>
    <p:sldLayoutId id="2147483675" r:id="rId10"/>
    <p:sldLayoutId id="2147483674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CC00"/>
        </a:buClr>
        <a:buFont typeface="Wingdings" panose="05000000000000000000" pitchFamily="2" charset="2"/>
        <a:buChar char="§"/>
        <a:defRPr sz="32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Font typeface="Wingdings" panose="05000000000000000000" pitchFamily="2" charset="2"/>
        <a:buChar char="§"/>
        <a:defRPr sz="28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2.png"/><Relationship Id="rId2" Type="http://schemas.microsoft.com/office/2007/relationships/media" Target="../media/media1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6.wmf"/><Relationship Id="rId18" Type="http://schemas.openxmlformats.org/officeDocument/2006/relationships/oleObject" Target="../embeddings/oleObject8.bin"/><Relationship Id="rId3" Type="http://schemas.microsoft.com/office/2007/relationships/media" Target="../media/media2.m4a"/><Relationship Id="rId7" Type="http://schemas.openxmlformats.org/officeDocument/2006/relationships/image" Target="../media/image3.wmf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8.wmf"/><Relationship Id="rId2" Type="http://schemas.openxmlformats.org/officeDocument/2006/relationships/tags" Target="../tags/tag1.xml"/><Relationship Id="rId16" Type="http://schemas.openxmlformats.org/officeDocument/2006/relationships/oleObject" Target="../embeddings/oleObject7.bin"/><Relationship Id="rId20" Type="http://schemas.openxmlformats.org/officeDocument/2006/relationships/image" Target="../media/image2.png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5.wmf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7.wmf"/><Relationship Id="rId10" Type="http://schemas.openxmlformats.org/officeDocument/2006/relationships/oleObject" Target="../embeddings/oleObject4.bin"/><Relationship Id="rId19" Type="http://schemas.openxmlformats.org/officeDocument/2006/relationships/image" Target="../media/image9.wmf"/><Relationship Id="rId4" Type="http://schemas.openxmlformats.org/officeDocument/2006/relationships/audio" Target="../media/media2.m4a"/><Relationship Id="rId9" Type="http://schemas.openxmlformats.org/officeDocument/2006/relationships/image" Target="../media/image4.wmf"/><Relationship Id="rId14" Type="http://schemas.openxmlformats.org/officeDocument/2006/relationships/oleObject" Target="../embeddings/oleObject6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13" Type="http://schemas.openxmlformats.org/officeDocument/2006/relationships/image" Target="../media/image11.wmf"/><Relationship Id="rId3" Type="http://schemas.microsoft.com/office/2007/relationships/media" Target="../media/media4.m4a"/><Relationship Id="rId7" Type="http://schemas.openxmlformats.org/officeDocument/2006/relationships/image" Target="../media/image10.wmf"/><Relationship Id="rId12" Type="http://schemas.openxmlformats.org/officeDocument/2006/relationships/oleObject" Target="../embeddings/oleObject10.bin"/><Relationship Id="rId2" Type="http://schemas.openxmlformats.org/officeDocument/2006/relationships/tags" Target="../tags/tag3.xml"/><Relationship Id="rId16" Type="http://schemas.openxmlformats.org/officeDocument/2006/relationships/image" Target="../media/image2.png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16.wmf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2.wmf"/><Relationship Id="rId10" Type="http://schemas.openxmlformats.org/officeDocument/2006/relationships/image" Target="../media/image15.wmf"/><Relationship Id="rId4" Type="http://schemas.openxmlformats.org/officeDocument/2006/relationships/audio" Target="../media/media4.m4a"/><Relationship Id="rId9" Type="http://schemas.openxmlformats.org/officeDocument/2006/relationships/image" Target="../media/image14.wmf"/><Relationship Id="rId14" Type="http://schemas.openxmlformats.org/officeDocument/2006/relationships/oleObject" Target="../embeddings/oleObject11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13" Type="http://schemas.openxmlformats.org/officeDocument/2006/relationships/oleObject" Target="../embeddings/oleObject15.bin"/><Relationship Id="rId18" Type="http://schemas.openxmlformats.org/officeDocument/2006/relationships/image" Target="../media/image22.wmf"/><Relationship Id="rId3" Type="http://schemas.microsoft.com/office/2007/relationships/media" Target="../media/media5.m4a"/><Relationship Id="rId21" Type="http://schemas.openxmlformats.org/officeDocument/2006/relationships/oleObject" Target="../embeddings/oleObject19.bin"/><Relationship Id="rId7" Type="http://schemas.openxmlformats.org/officeDocument/2006/relationships/oleObject" Target="../embeddings/oleObject12.bin"/><Relationship Id="rId12" Type="http://schemas.openxmlformats.org/officeDocument/2006/relationships/image" Target="../media/image19.wmf"/><Relationship Id="rId17" Type="http://schemas.openxmlformats.org/officeDocument/2006/relationships/oleObject" Target="../embeddings/oleObject17.bin"/><Relationship Id="rId2" Type="http://schemas.openxmlformats.org/officeDocument/2006/relationships/tags" Target="../tags/tag4.xml"/><Relationship Id="rId16" Type="http://schemas.openxmlformats.org/officeDocument/2006/relationships/image" Target="../media/image21.wmf"/><Relationship Id="rId20" Type="http://schemas.openxmlformats.org/officeDocument/2006/relationships/image" Target="../media/image23.wmf"/><Relationship Id="rId1" Type="http://schemas.openxmlformats.org/officeDocument/2006/relationships/vmlDrawing" Target="../drawings/vmlDrawing4.vml"/><Relationship Id="rId6" Type="http://schemas.openxmlformats.org/officeDocument/2006/relationships/notesSlide" Target="../notesSlides/notesSlide3.xml"/><Relationship Id="rId11" Type="http://schemas.openxmlformats.org/officeDocument/2006/relationships/oleObject" Target="../embeddings/oleObject14.bin"/><Relationship Id="rId5" Type="http://schemas.openxmlformats.org/officeDocument/2006/relationships/slideLayout" Target="../slideLayouts/slideLayout7.xml"/><Relationship Id="rId15" Type="http://schemas.openxmlformats.org/officeDocument/2006/relationships/oleObject" Target="../embeddings/oleObject16.bin"/><Relationship Id="rId23" Type="http://schemas.openxmlformats.org/officeDocument/2006/relationships/image" Target="../media/image2.png"/><Relationship Id="rId10" Type="http://schemas.openxmlformats.org/officeDocument/2006/relationships/image" Target="../media/image18.wmf"/><Relationship Id="rId19" Type="http://schemas.openxmlformats.org/officeDocument/2006/relationships/oleObject" Target="../embeddings/oleObject18.bin"/><Relationship Id="rId4" Type="http://schemas.openxmlformats.org/officeDocument/2006/relationships/audio" Target="../media/media5.m4a"/><Relationship Id="rId9" Type="http://schemas.openxmlformats.org/officeDocument/2006/relationships/oleObject" Target="../embeddings/oleObject13.bin"/><Relationship Id="rId14" Type="http://schemas.openxmlformats.org/officeDocument/2006/relationships/image" Target="../media/image20.wmf"/><Relationship Id="rId22" Type="http://schemas.openxmlformats.org/officeDocument/2006/relationships/image" Target="../media/image24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>
            <a:extLst>
              <a:ext uri="{FF2B5EF4-FFF2-40B4-BE49-F238E27FC236}">
                <a16:creationId xmlns:a16="http://schemas.microsoft.com/office/drawing/2014/main" id="{CE1F74AC-4F06-4EA3-8D8B-2FC97AA0255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AR"/>
              <a:t>Acidos Carboxílicos y sus Derivados</a:t>
            </a:r>
            <a:endParaRPr lang="en-GB"/>
          </a:p>
        </p:txBody>
      </p:sp>
      <p:sp>
        <p:nvSpPr>
          <p:cNvPr id="129027" name="Rectangle 3">
            <a:extLst>
              <a:ext uri="{FF2B5EF4-FFF2-40B4-BE49-F238E27FC236}">
                <a16:creationId xmlns:a16="http://schemas.microsoft.com/office/drawing/2014/main" id="{EAB78213-51EA-46D1-8D4D-2F3FA77FEE1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827088" y="3962400"/>
            <a:ext cx="7613650" cy="1752600"/>
          </a:xfrm>
        </p:spPr>
        <p:txBody>
          <a:bodyPr/>
          <a:lstStyle/>
          <a:p>
            <a:pPr eaLnBrk="1" hangingPunct="1">
              <a:defRPr/>
            </a:pPr>
            <a:r>
              <a:rPr lang="es-AR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Cuando X = -OH, -OR, -NRR’, -OCOR, -Cl</a:t>
            </a:r>
            <a:endParaRPr lang="en-GB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31746" name="Object 4">
            <a:extLst>
              <a:ext uri="{FF2B5EF4-FFF2-40B4-BE49-F238E27FC236}">
                <a16:creationId xmlns:a16="http://schemas.microsoft.com/office/drawing/2014/main" id="{16FE222F-E875-4815-9360-0352372CA29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19925" y="4973638"/>
          <a:ext cx="1027113" cy="976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8" name="CS ChemDraw Drawing" r:id="rId5" imgW="1027800" imgH="975960" progId="ChemDraw.Document.6.0">
                  <p:embed/>
                </p:oleObj>
              </mc:Choice>
              <mc:Fallback>
                <p:oleObj name="CS ChemDraw Drawing" r:id="rId5" imgW="1027800" imgH="975960" progId="ChemDraw.Document.6.0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9925" y="4973638"/>
                        <a:ext cx="1027113" cy="976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dist="35921" dir="2700000" algn="ctr" rotWithShape="0">
                          <a:srgbClr val="000000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gradFill rotWithShape="1">
                              <a:gsLst>
                                <a:gs pos="0">
                                  <a:schemeClr val="bg1"/>
                                </a:gs>
                                <a:gs pos="100000">
                                  <a:schemeClr val="accent1"/>
                                </a:gs>
                              </a:gsLst>
                              <a:lin ang="0" scaled="1"/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w="57150" algn="ctr">
                            <a:solidFill>
                              <a:schemeClr val="accent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9029" name="Text Box 5">
            <a:extLst>
              <a:ext uri="{FF2B5EF4-FFF2-40B4-BE49-F238E27FC236}">
                <a16:creationId xmlns:a16="http://schemas.microsoft.com/office/drawing/2014/main" id="{9DEF8979-6D02-4D21-B30C-C05FA8F60B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788" y="6092825"/>
            <a:ext cx="2435225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 type="none" w="med" len="lg"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s-AR" sz="1200">
                <a:effectLst/>
                <a:latin typeface="Verdana" pitchFamily="34" charset="0"/>
                <a:cs typeface="Arial" charset="0"/>
              </a:rPr>
              <a:t>Cátedra de Química Orgánica</a:t>
            </a:r>
            <a:endParaRPr lang="en-GB" sz="1200">
              <a:effectLst/>
              <a:latin typeface="Verdana" pitchFamily="34" charset="0"/>
              <a:cs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0767490-8C93-4C23-885F-9D96249D81A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97"/>
    </mc:Choice>
    <mc:Fallback xmlns="">
      <p:transition spd="slow" advTm="419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2 Marcador de pie de página">
            <a:extLst>
              <a:ext uri="{FF2B5EF4-FFF2-40B4-BE49-F238E27FC236}">
                <a16:creationId xmlns:a16="http://schemas.microsoft.com/office/drawing/2014/main" id="{902FF951-C566-4E9A-B09C-2219301BC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895600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s-AR" sz="1800">
                <a:latin typeface="Freestyle Script" panose="030804020302050B0404" pitchFamily="66" charset="0"/>
              </a:rPr>
              <a:t>Dra. Miriam Martins Alho</a:t>
            </a:r>
          </a:p>
        </p:txBody>
      </p:sp>
      <p:sp>
        <p:nvSpPr>
          <p:cNvPr id="131074" name="Rectangle 2">
            <a:extLst>
              <a:ext uri="{FF2B5EF4-FFF2-40B4-BE49-F238E27FC236}">
                <a16:creationId xmlns:a16="http://schemas.microsoft.com/office/drawing/2014/main" id="{933C0253-1F83-4833-9F9C-F6D3B040B658}"/>
              </a:ext>
            </a:extLst>
          </p:cNvPr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290513" y="244475"/>
            <a:ext cx="8385175" cy="1431925"/>
          </a:xfrm>
        </p:spPr>
        <p:txBody>
          <a:bodyPr/>
          <a:lstStyle/>
          <a:p>
            <a:pPr eaLnBrk="1" hangingPunct="1">
              <a:defRPr/>
            </a:pPr>
            <a:r>
              <a:rPr lang="es-AR"/>
              <a:t>Los Acidos Carboxílicos</a:t>
            </a:r>
            <a:endParaRPr lang="en-GB"/>
          </a:p>
        </p:txBody>
      </p:sp>
      <p:sp>
        <p:nvSpPr>
          <p:cNvPr id="131075" name="Rectangle 3">
            <a:extLst>
              <a:ext uri="{FF2B5EF4-FFF2-40B4-BE49-F238E27FC236}">
                <a16:creationId xmlns:a16="http://schemas.microsoft.com/office/drawing/2014/main" id="{8EDE3CC4-7E22-4843-83AA-5D0F7C3AF542}"/>
              </a:ext>
            </a:extLst>
          </p:cNvPr>
          <p:cNvSpPr>
            <a:spLocks noGrp="1" noRot="1" noChangeArrowheads="1"/>
          </p:cNvSpPr>
          <p:nvPr>
            <p:ph type="body" sz="half" idx="4294967295"/>
          </p:nvPr>
        </p:nvSpPr>
        <p:spPr>
          <a:xfrm>
            <a:off x="900113" y="1989138"/>
            <a:ext cx="7920037" cy="1739900"/>
          </a:xfrm>
        </p:spPr>
        <p:txBody>
          <a:bodyPr/>
          <a:lstStyle/>
          <a:p>
            <a:pPr eaLnBrk="1" hangingPunct="1">
              <a:spcBef>
                <a:spcPct val="35000"/>
              </a:spcBef>
              <a:defRPr/>
            </a:pPr>
            <a:r>
              <a:rPr lang="es-AR" sz="1800">
                <a:latin typeface="Verdana" pitchFamily="34" charset="0"/>
              </a:rPr>
              <a:t>Se caracterizan por presentar el </a:t>
            </a:r>
            <a:r>
              <a:rPr lang="es-AR" sz="18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grupo carboxílico</a:t>
            </a:r>
            <a:r>
              <a:rPr lang="es-AR" sz="1800">
                <a:latin typeface="Verdana" pitchFamily="34" charset="0"/>
              </a:rPr>
              <a:t> (-COOH)</a:t>
            </a:r>
          </a:p>
          <a:p>
            <a:pPr eaLnBrk="1" hangingPunct="1">
              <a:spcBef>
                <a:spcPct val="35000"/>
              </a:spcBef>
              <a:defRPr/>
            </a:pPr>
            <a:r>
              <a:rPr lang="es-AR" sz="1800">
                <a:latin typeface="Verdana" pitchFamily="34" charset="0"/>
              </a:rPr>
              <a:t>Suelen tener puntos de ebullición y de fusión </a:t>
            </a:r>
            <a:r>
              <a:rPr lang="es-AR" sz="18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más altos</a:t>
            </a:r>
            <a:r>
              <a:rPr lang="es-AR" sz="1800">
                <a:latin typeface="Verdana" pitchFamily="34" charset="0"/>
              </a:rPr>
              <a:t> que los correspondientes aldehídos y cetonas</a:t>
            </a:r>
          </a:p>
          <a:p>
            <a:pPr eaLnBrk="1" hangingPunct="1">
              <a:spcBef>
                <a:spcPct val="35000"/>
              </a:spcBef>
              <a:defRPr/>
            </a:pPr>
            <a:r>
              <a:rPr lang="es-AR" sz="1800">
                <a:latin typeface="Verdana" pitchFamily="34" charset="0"/>
              </a:rPr>
              <a:t>La acidez varía de acuerdo con la mayor o menor </a:t>
            </a:r>
            <a:r>
              <a:rPr lang="es-AR" sz="18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estabilización del anión carboxilato</a:t>
            </a:r>
            <a:endParaRPr lang="en-GB" sz="1800" b="1" i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graphicFrame>
        <p:nvGraphicFramePr>
          <p:cNvPr id="131076" name="Object 4">
            <a:extLst>
              <a:ext uri="{FF2B5EF4-FFF2-40B4-BE49-F238E27FC236}">
                <a16:creationId xmlns:a16="http://schemas.microsoft.com/office/drawing/2014/main" id="{2C07F78E-DD80-4DC9-97CE-589E383C2D67}"/>
              </a:ext>
            </a:extLst>
          </p:cNvPr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395288" y="3789363"/>
          <a:ext cx="4824412" cy="949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41" name="CS ChemDraw Drawing" r:id="rId6" imgW="2700000" imgH="532440" progId="ChemDraw.Document.6.0">
                  <p:embed/>
                </p:oleObj>
              </mc:Choice>
              <mc:Fallback>
                <p:oleObj name="CS ChemDraw Drawing" r:id="rId6" imgW="2700000" imgH="532440" progId="ChemDraw.Document.6.0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3789363"/>
                        <a:ext cx="4824412" cy="949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 cap="flat" cmpd="sng" algn="ctr">
                            <a:solidFill>
                              <a:srgbClr val="000000"/>
                            </a:solidFill>
                            <a:prstDash val="solid"/>
                            <a:miter lim="800000"/>
                            <a:headEnd type="none" w="med" len="med"/>
                            <a:tailEnd type="none" w="med" len="lg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21">
            <a:extLst>
              <a:ext uri="{FF2B5EF4-FFF2-40B4-BE49-F238E27FC236}">
                <a16:creationId xmlns:a16="http://schemas.microsoft.com/office/drawing/2014/main" id="{8560BE0A-9BB9-4FC6-BF52-B315EF615B7C}"/>
              </a:ext>
            </a:extLst>
          </p:cNvPr>
          <p:cNvGrpSpPr>
            <a:grpSpLocks/>
          </p:cNvGrpSpPr>
          <p:nvPr/>
        </p:nvGrpSpPr>
        <p:grpSpPr bwMode="auto">
          <a:xfrm>
            <a:off x="5867400" y="3716338"/>
            <a:ext cx="2968625" cy="1158875"/>
            <a:chOff x="3696" y="2341"/>
            <a:chExt cx="1870" cy="730"/>
          </a:xfrm>
        </p:grpSpPr>
        <p:sp>
          <p:nvSpPr>
            <p:cNvPr id="131078" name="Text Box 6">
              <a:extLst>
                <a:ext uri="{FF2B5EF4-FFF2-40B4-BE49-F238E27FC236}">
                  <a16:creationId xmlns:a16="http://schemas.microsoft.com/office/drawing/2014/main" id="{DAA06C54-4D66-4415-B42E-3B22621752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96" y="2840"/>
              <a:ext cx="736" cy="231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 type="none" w="med" len="lg"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s-AR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</a:rPr>
                <a:t>pKa = 4.8</a:t>
              </a:r>
              <a:endParaRPr lang="en-GB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131079" name="Text Box 7">
              <a:extLst>
                <a:ext uri="{FF2B5EF4-FFF2-40B4-BE49-F238E27FC236}">
                  <a16:creationId xmlns:a16="http://schemas.microsoft.com/office/drawing/2014/main" id="{5E2B24EB-840C-439C-A890-E4B507B814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30" y="2840"/>
              <a:ext cx="736" cy="231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 type="none" w="med" len="lg"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s-AR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</a:rPr>
                <a:t>pKa = 0.2</a:t>
              </a:r>
              <a:endParaRPr lang="en-GB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endParaRPr>
            </a:p>
          </p:txBody>
        </p:sp>
        <p:graphicFrame>
          <p:nvGraphicFramePr>
            <p:cNvPr id="32775" name="Object 8">
              <a:extLst>
                <a:ext uri="{FF2B5EF4-FFF2-40B4-BE49-F238E27FC236}">
                  <a16:creationId xmlns:a16="http://schemas.microsoft.com/office/drawing/2014/main" id="{0F27B6D3-9467-43D5-A114-E775CB8D7C9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696" y="2341"/>
            <a:ext cx="796" cy="5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842" name="CS ChemDraw Drawing" r:id="rId8" imgW="714240" imgH="453960" progId="ChemDraw.Document.6.0">
                    <p:embed/>
                  </p:oleObj>
                </mc:Choice>
                <mc:Fallback>
                  <p:oleObj name="CS ChemDraw Drawing" r:id="rId8" imgW="714240" imgH="453960" progId="ChemDraw.Document.6.0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6" y="2341"/>
                          <a:ext cx="796" cy="50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28575" algn="ctr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 type="none" w="med" len="lg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776" name="Object 9">
              <a:extLst>
                <a:ext uri="{FF2B5EF4-FFF2-40B4-BE49-F238E27FC236}">
                  <a16:creationId xmlns:a16="http://schemas.microsoft.com/office/drawing/2014/main" id="{E02EBD8F-960C-45F3-A678-F68742FEA4C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785" y="2341"/>
            <a:ext cx="771" cy="5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843" name="CS ChemDraw Drawing" r:id="rId10" imgW="691920" imgH="453960" progId="ChemDraw.Document.6.0">
                    <p:embed/>
                  </p:oleObj>
                </mc:Choice>
                <mc:Fallback>
                  <p:oleObj name="CS ChemDraw Drawing" r:id="rId10" imgW="691920" imgH="453960" progId="ChemDraw.Document.6.0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85" y="2341"/>
                          <a:ext cx="771" cy="50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28575" algn="ctr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 type="none" w="med" len="lg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" name="Group 22">
            <a:extLst>
              <a:ext uri="{FF2B5EF4-FFF2-40B4-BE49-F238E27FC236}">
                <a16:creationId xmlns:a16="http://schemas.microsoft.com/office/drawing/2014/main" id="{5903B909-A120-42AC-84FC-3FAC542E478C}"/>
              </a:ext>
            </a:extLst>
          </p:cNvPr>
          <p:cNvGrpSpPr>
            <a:grpSpLocks/>
          </p:cNvGrpSpPr>
          <p:nvPr/>
        </p:nvGrpSpPr>
        <p:grpSpPr bwMode="auto">
          <a:xfrm>
            <a:off x="611188" y="4797425"/>
            <a:ext cx="8137525" cy="1831975"/>
            <a:chOff x="385" y="3022"/>
            <a:chExt cx="5126" cy="1154"/>
          </a:xfrm>
        </p:grpSpPr>
        <p:grpSp>
          <p:nvGrpSpPr>
            <p:cNvPr id="32782" name="Group 17">
              <a:extLst>
                <a:ext uri="{FF2B5EF4-FFF2-40B4-BE49-F238E27FC236}">
                  <a16:creationId xmlns:a16="http://schemas.microsoft.com/office/drawing/2014/main" id="{6960624A-C644-451D-ADCB-3DD1068DB6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50" y="3067"/>
              <a:ext cx="527" cy="1109"/>
              <a:chOff x="1837" y="3037"/>
              <a:chExt cx="527" cy="1109"/>
            </a:xfrm>
          </p:grpSpPr>
          <p:graphicFrame>
            <p:nvGraphicFramePr>
              <p:cNvPr id="32773" name="Object 13">
                <a:extLst>
                  <a:ext uri="{FF2B5EF4-FFF2-40B4-BE49-F238E27FC236}">
                    <a16:creationId xmlns:a16="http://schemas.microsoft.com/office/drawing/2014/main" id="{10BD388D-D680-4891-98EC-D199B1C289C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882" y="3793"/>
              <a:ext cx="353" cy="35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844" name="CS ChemDraw Drawing" r:id="rId12" imgW="560880" imgH="560880" progId="ChemDraw.Document.6.0">
                      <p:embed/>
                    </p:oleObj>
                  </mc:Choice>
                  <mc:Fallback>
                    <p:oleObj name="CS ChemDraw Drawing" r:id="rId12" imgW="560880" imgH="560880" progId="ChemDraw.Document.6.0">
                      <p:embed/>
                      <p:pic>
                        <p:nvPicPr>
                          <p:cNvPr id="0" name="Object 1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882" y="3793"/>
                            <a:ext cx="353" cy="35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28575" algn="ctr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 type="none" w="med" len="lg"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774" name="Object 11">
                <a:extLst>
                  <a:ext uri="{FF2B5EF4-FFF2-40B4-BE49-F238E27FC236}">
                    <a16:creationId xmlns:a16="http://schemas.microsoft.com/office/drawing/2014/main" id="{226CAE4A-6E70-4097-8F4B-8ADB642ECBE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837" y="3037"/>
              <a:ext cx="527" cy="92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845" name="CS ChemDraw Drawing" r:id="rId14" imgW="558360" imgH="982440" progId="ChemDraw.Document.6.0">
                      <p:embed/>
                    </p:oleObj>
                  </mc:Choice>
                  <mc:Fallback>
                    <p:oleObj name="CS ChemDraw Drawing" r:id="rId14" imgW="558360" imgH="982440" progId="ChemDraw.Document.6.0">
                      <p:embed/>
                      <p:pic>
                        <p:nvPicPr>
                          <p:cNvPr id="0" name="Object 1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837" y="3037"/>
                            <a:ext cx="527" cy="92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28575" algn="ctr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 type="none" w="med" len="lg"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2788" name="Text Box 14">
                <a:extLst>
                  <a:ext uri="{FF2B5EF4-FFF2-40B4-BE49-F238E27FC236}">
                    <a16:creationId xmlns:a16="http://schemas.microsoft.com/office/drawing/2014/main" id="{C2CDCECC-12F0-433E-8C43-D75EBE3D80F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49" y="3878"/>
                <a:ext cx="204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 algn="ctr">
                    <a:solidFill>
                      <a:srgbClr val="000000"/>
                    </a:solidFill>
                    <a:miter lim="800000"/>
                    <a:headEnd/>
                    <a:tailEnd type="none" w="med" len="lg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s-AR" altLang="es-AR" sz="16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</a:rPr>
                  <a:t>X</a:t>
                </a:r>
                <a:endParaRPr lang="en-GB" altLang="es-AR" sz="1600">
                  <a:solidFill>
                    <a:srgbClr val="000000"/>
                  </a:solidFill>
                  <a:effectLst/>
                  <a:latin typeface="Verdana" panose="020B0604030504040204" pitchFamily="34" charset="0"/>
                </a:endParaRPr>
              </a:p>
            </p:txBody>
          </p:sp>
        </p:grpSp>
        <p:grpSp>
          <p:nvGrpSpPr>
            <p:cNvPr id="32783" name="Group 16">
              <a:extLst>
                <a:ext uri="{FF2B5EF4-FFF2-40B4-BE49-F238E27FC236}">
                  <a16:creationId xmlns:a16="http://schemas.microsoft.com/office/drawing/2014/main" id="{5B9D0447-4E16-4202-9A86-3AB59857C62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6" y="3022"/>
              <a:ext cx="527" cy="1109"/>
              <a:chOff x="748" y="3037"/>
              <a:chExt cx="527" cy="1109"/>
            </a:xfrm>
          </p:grpSpPr>
          <p:graphicFrame>
            <p:nvGraphicFramePr>
              <p:cNvPr id="32771" name="Object 12">
                <a:extLst>
                  <a:ext uri="{FF2B5EF4-FFF2-40B4-BE49-F238E27FC236}">
                    <a16:creationId xmlns:a16="http://schemas.microsoft.com/office/drawing/2014/main" id="{6A978CE4-FAAB-486D-BEE4-46375D0F261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03" y="3793"/>
              <a:ext cx="353" cy="35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846" name="CS ChemDraw Drawing" r:id="rId16" imgW="560880" imgH="560880" progId="ChemDraw.Document.6.0">
                      <p:embed/>
                    </p:oleObj>
                  </mc:Choice>
                  <mc:Fallback>
                    <p:oleObj name="CS ChemDraw Drawing" r:id="rId16" imgW="560880" imgH="560880" progId="ChemDraw.Document.6.0">
                      <p:embed/>
                      <p:pic>
                        <p:nvPicPr>
                          <p:cNvPr id="0" name="Object 1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03" y="3793"/>
                            <a:ext cx="353" cy="35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28575" algn="ctr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 type="none" w="med" len="lg"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772" name="Object 10">
                <a:extLst>
                  <a:ext uri="{FF2B5EF4-FFF2-40B4-BE49-F238E27FC236}">
                    <a16:creationId xmlns:a16="http://schemas.microsoft.com/office/drawing/2014/main" id="{B18F1FC0-D05F-4DA1-99ED-730AC47A376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48" y="3037"/>
              <a:ext cx="527" cy="9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847" name="CS ChemDraw Drawing" r:id="rId18" imgW="558360" imgH="991800" progId="ChemDraw.Document.6.0">
                      <p:embed/>
                    </p:oleObj>
                  </mc:Choice>
                  <mc:Fallback>
                    <p:oleObj name="CS ChemDraw Drawing" r:id="rId18" imgW="558360" imgH="991800" progId="ChemDraw.Document.6.0">
                      <p:embed/>
                      <p:pic>
                        <p:nvPicPr>
                          <p:cNvPr id="0" name="Object 1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48" y="3037"/>
                            <a:ext cx="527" cy="93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28575" algn="ctr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 type="none" w="med" len="lg"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2787" name="Text Box 15">
                <a:extLst>
                  <a:ext uri="{FF2B5EF4-FFF2-40B4-BE49-F238E27FC236}">
                    <a16:creationId xmlns:a16="http://schemas.microsoft.com/office/drawing/2014/main" id="{3EBAE6DC-556A-4920-94CD-3CEF4EC427D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72" y="3878"/>
                <a:ext cx="204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 algn="ctr">
                    <a:solidFill>
                      <a:srgbClr val="000000"/>
                    </a:solidFill>
                    <a:miter lim="800000"/>
                    <a:headEnd/>
                    <a:tailEnd type="none" w="med" len="lg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s-AR" altLang="es-AR" sz="16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</a:rPr>
                  <a:t>X</a:t>
                </a:r>
                <a:endParaRPr lang="en-GB" altLang="es-AR" sz="1600">
                  <a:solidFill>
                    <a:srgbClr val="000000"/>
                  </a:solidFill>
                  <a:effectLst/>
                  <a:latin typeface="Verdana" panose="020B0604030504040204" pitchFamily="34" charset="0"/>
                </a:endParaRPr>
              </a:p>
            </p:txBody>
          </p:sp>
        </p:grpSp>
        <p:sp>
          <p:nvSpPr>
            <p:cNvPr id="131090" name="Text Box 18">
              <a:extLst>
                <a:ext uri="{FF2B5EF4-FFF2-40B4-BE49-F238E27FC236}">
                  <a16:creationId xmlns:a16="http://schemas.microsoft.com/office/drawing/2014/main" id="{B0810766-9772-4545-9283-8D49C3D600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7" y="3203"/>
              <a:ext cx="1679" cy="57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 type="none" w="med" len="lg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s-AR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</a:rPr>
                <a:t>El efecto inductivo se transmite a través del anillo hacia el carbonilo</a:t>
              </a:r>
              <a:endParaRPr lang="en-GB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131091" name="Text Box 19">
              <a:extLst>
                <a:ext uri="{FF2B5EF4-FFF2-40B4-BE49-F238E27FC236}">
                  <a16:creationId xmlns:a16="http://schemas.microsoft.com/office/drawing/2014/main" id="{01DA5C55-B3F1-4DC7-9A17-53AE52C0A9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5" y="3430"/>
              <a:ext cx="772" cy="231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 type="none" w="med" len="lg"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s-AR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</a:rPr>
                <a:t>Más ácido</a:t>
              </a:r>
              <a:endParaRPr lang="en-GB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131092" name="Text Box 20">
              <a:extLst>
                <a:ext uri="{FF2B5EF4-FFF2-40B4-BE49-F238E27FC236}">
                  <a16:creationId xmlns:a16="http://schemas.microsoft.com/office/drawing/2014/main" id="{34E0E7B7-A9A6-4766-933E-F010B50C86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9" y="3430"/>
              <a:ext cx="932" cy="231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 type="none" w="med" len="lg"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s-AR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</a:rPr>
                <a:t>Menos ácido</a:t>
              </a:r>
              <a:endParaRPr lang="en-GB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endParaRPr>
            </a:p>
          </p:txBody>
        </p:sp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BC0B233-C00E-40E9-90D3-066A8F1C820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059"/>
    </mc:Choice>
    <mc:Fallback xmlns="">
      <p:transition spd="slow" advTm="2740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31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8AFDDF64-E417-4B6D-A76C-4B74A1FEB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895600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s-AR" sz="1800">
                <a:latin typeface="Freestyle Script" panose="030804020302050B0404" pitchFamily="66" charset="0"/>
              </a:rPr>
              <a:t>Dra. Miriam Martins Alho</a:t>
            </a:r>
          </a:p>
        </p:txBody>
      </p:sp>
      <p:sp>
        <p:nvSpPr>
          <p:cNvPr id="135170" name="Rectangle 2">
            <a:extLst>
              <a:ext uri="{FF2B5EF4-FFF2-40B4-BE49-F238E27FC236}">
                <a16:creationId xmlns:a16="http://schemas.microsoft.com/office/drawing/2014/main" id="{E562A8DB-CAE3-4D5D-87D3-B6CD8EDB691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AR"/>
              <a:t>Obtención de Acidos Carboxílicos</a:t>
            </a:r>
            <a:endParaRPr lang="en-GB"/>
          </a:p>
        </p:txBody>
      </p:sp>
      <p:sp>
        <p:nvSpPr>
          <p:cNvPr id="135171" name="Rectangle 3">
            <a:extLst>
              <a:ext uri="{FF2B5EF4-FFF2-40B4-BE49-F238E27FC236}">
                <a16:creationId xmlns:a16="http://schemas.microsoft.com/office/drawing/2014/main" id="{3D6C838D-4A97-4AD8-A87B-58DC535B8CC5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755650" y="1905000"/>
            <a:ext cx="8305800" cy="4332288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s-AR" sz="2400">
                <a:latin typeface="Verdana" pitchFamily="34" charset="0"/>
              </a:rPr>
              <a:t>Industrial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MX" sz="2000">
                <a:latin typeface="Verdana" pitchFamily="34" charset="0"/>
              </a:rPr>
              <a:t>A partir de </a:t>
            </a:r>
            <a:r>
              <a:rPr lang="es-MX" sz="20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hidrocarburos, aldehídos o alcoholes</a:t>
            </a:r>
            <a:r>
              <a:rPr lang="es-MX" sz="2000">
                <a:latin typeface="Verdana" pitchFamily="34" charset="0"/>
              </a:rPr>
              <a:t> por reacción con oxígeno atmosférico en presencia de catalizadores (alifáticos)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MX" sz="2000">
                <a:latin typeface="Verdana" pitchFamily="34" charset="0"/>
              </a:rPr>
              <a:t>Oxidación de </a:t>
            </a:r>
            <a:r>
              <a:rPr lang="es-MX" sz="20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alquilbencenos</a:t>
            </a:r>
            <a:r>
              <a:rPr lang="es-MX" sz="2000">
                <a:latin typeface="Verdana" pitchFamily="34" charset="0"/>
              </a:rPr>
              <a:t> (aromáticos, con O</a:t>
            </a:r>
            <a:r>
              <a:rPr lang="es-MX" sz="2000" baseline="-25000">
                <a:latin typeface="Verdana" pitchFamily="34" charset="0"/>
              </a:rPr>
              <a:t>2</a:t>
            </a:r>
            <a:r>
              <a:rPr lang="es-MX" sz="2000">
                <a:latin typeface="Verdana" pitchFamily="34" charset="0"/>
              </a:rPr>
              <a:t> o Cl</a:t>
            </a:r>
            <a:r>
              <a:rPr lang="es-MX" sz="2000" baseline="-25000">
                <a:latin typeface="Verdana" pitchFamily="34" charset="0"/>
              </a:rPr>
              <a:t>2</a:t>
            </a:r>
            <a:r>
              <a:rPr lang="es-MX" sz="2000">
                <a:latin typeface="Verdana" pitchFamily="34" charset="0"/>
              </a:rPr>
              <a:t>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MX" sz="2000">
                <a:latin typeface="Verdana" pitchFamily="34" charset="0"/>
              </a:rPr>
              <a:t>Hidrólisis de </a:t>
            </a:r>
            <a:r>
              <a:rPr lang="es-MX" sz="20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grasas y aceites naturales</a:t>
            </a:r>
            <a:endParaRPr lang="es-AR" sz="2000" b="1" i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60000"/>
              </a:spcBef>
              <a:defRPr/>
            </a:pPr>
            <a:r>
              <a:rPr lang="es-AR" sz="2400">
                <a:latin typeface="Verdana" pitchFamily="34" charset="0"/>
              </a:rPr>
              <a:t>Laboratorio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MX" sz="2000">
                <a:latin typeface="Verdana" pitchFamily="34" charset="0"/>
              </a:rPr>
              <a:t>Oxidación de </a:t>
            </a:r>
            <a:r>
              <a:rPr lang="es-MX" sz="20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aldehídos y alcoholes primarios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MX" sz="20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Hidrólisis</a:t>
            </a:r>
            <a:r>
              <a:rPr lang="es-MX" sz="2000">
                <a:latin typeface="Verdana" pitchFamily="34" charset="0"/>
              </a:rPr>
              <a:t> de derivados de ácidos (nitrilos, ésteres, etc)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MX" sz="2000">
                <a:latin typeface="Verdana" pitchFamily="34" charset="0"/>
              </a:rPr>
              <a:t>Reacción </a:t>
            </a:r>
            <a:r>
              <a:rPr lang="es-MX" sz="20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halofórmica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MX" sz="2000">
                <a:latin typeface="Verdana" pitchFamily="34" charset="0"/>
              </a:rPr>
              <a:t>Degradación de </a:t>
            </a:r>
            <a:r>
              <a:rPr lang="es-MX" sz="20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alquilbencenos</a:t>
            </a:r>
            <a:r>
              <a:rPr lang="es-MX" sz="2000">
                <a:latin typeface="Verdana" pitchFamily="34" charset="0"/>
              </a:rPr>
              <a:t> con KMnO</a:t>
            </a:r>
            <a:r>
              <a:rPr lang="es-MX" sz="2000" baseline="-25000">
                <a:latin typeface="Verdana" pitchFamily="34" charset="0"/>
              </a:rPr>
              <a:t>4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MX" sz="20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Ozonólisis</a:t>
            </a:r>
            <a:r>
              <a:rPr lang="es-MX" sz="2000">
                <a:latin typeface="Verdana" pitchFamily="34" charset="0"/>
              </a:rPr>
              <a:t> oxidativa de alquenos</a:t>
            </a:r>
            <a:endParaRPr lang="en-GB" sz="2000">
              <a:latin typeface="Verdana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02B0E43-E791-451F-B6E1-8CFB25FE6EE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726"/>
    </mc:Choice>
    <mc:Fallback xmlns="">
      <p:transition spd="slow" advTm="1667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5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5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5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5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5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5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5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5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5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5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517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7D991C96-C8AD-4787-ACE2-BB0F3AD30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895600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s-AR" sz="1800">
                <a:latin typeface="Freestyle Script" panose="030804020302050B0404" pitchFamily="66" charset="0"/>
              </a:rPr>
              <a:t>Dra. Miriam Martins Alho</a:t>
            </a:r>
          </a:p>
        </p:txBody>
      </p:sp>
      <p:sp>
        <p:nvSpPr>
          <p:cNvPr id="136194" name="Rectangle 2">
            <a:extLst>
              <a:ext uri="{FF2B5EF4-FFF2-40B4-BE49-F238E27FC236}">
                <a16:creationId xmlns:a16="http://schemas.microsoft.com/office/drawing/2014/main" id="{ACBB49EB-BC5A-42E1-8B33-2C490A07E58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AR"/>
              <a:t>Obtención de Derivados de Acidos Carboxílicos</a:t>
            </a:r>
            <a:endParaRPr lang="en-GB"/>
          </a:p>
        </p:txBody>
      </p:sp>
      <p:sp>
        <p:nvSpPr>
          <p:cNvPr id="136195" name="Rectangle 3">
            <a:extLst>
              <a:ext uri="{FF2B5EF4-FFF2-40B4-BE49-F238E27FC236}">
                <a16:creationId xmlns:a16="http://schemas.microsoft.com/office/drawing/2014/main" id="{BB79A6E4-733E-4BB8-8742-C46F031B58AA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838200" y="2049463"/>
            <a:ext cx="8007350" cy="4332287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s-AR" sz="2800" dirty="0">
                <a:latin typeface="Verdana" pitchFamily="34" charset="0"/>
              </a:rPr>
              <a:t>Industrial</a:t>
            </a:r>
            <a:endParaRPr lang="es-MX" sz="2800" dirty="0">
              <a:latin typeface="Verdana" pitchFamily="34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es-MX" sz="2400" dirty="0">
                <a:latin typeface="Verdana" pitchFamily="34" charset="0"/>
              </a:rPr>
              <a:t>Anhídridos =&gt; deshidratación de ácidos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s-MX" sz="2400" dirty="0">
                <a:latin typeface="Verdana" pitchFamily="34" charset="0"/>
              </a:rPr>
              <a:t>Esteres =&gt; deshidratación de ácido + alcohol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s-MX" sz="2400" dirty="0">
                <a:latin typeface="Verdana" pitchFamily="34" charset="0"/>
              </a:rPr>
              <a:t>Amidas =&gt; deshidratación de ácido + amina</a:t>
            </a:r>
          </a:p>
          <a:p>
            <a:pPr lvl="1" eaLnBrk="1" hangingPunct="1">
              <a:lnSpc>
                <a:spcPct val="80000"/>
              </a:lnSpc>
              <a:defRPr/>
            </a:pPr>
            <a:endParaRPr lang="es-AR" sz="2400" dirty="0">
              <a:latin typeface="Verdana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60000"/>
              </a:spcBef>
              <a:defRPr/>
            </a:pPr>
            <a:r>
              <a:rPr lang="es-AR" sz="2800" dirty="0">
                <a:latin typeface="Verdana" pitchFamily="34" charset="0"/>
              </a:rPr>
              <a:t>Laboratorio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s-MX" sz="2400" dirty="0">
                <a:latin typeface="Verdana" pitchFamily="34" charset="0"/>
              </a:rPr>
              <a:t>Cloruros de ácido =&gt; ácido + SOCl</a:t>
            </a:r>
            <a:r>
              <a:rPr lang="es-MX" sz="2400" baseline="-25000" dirty="0">
                <a:latin typeface="Verdana" pitchFamily="34" charset="0"/>
              </a:rPr>
              <a:t>2</a:t>
            </a:r>
            <a:r>
              <a:rPr lang="es-MX" sz="2400" dirty="0">
                <a:latin typeface="Verdana" pitchFamily="34" charset="0"/>
              </a:rPr>
              <a:t> o PCl</a:t>
            </a:r>
            <a:r>
              <a:rPr lang="es-MX" sz="2400" baseline="-25000" dirty="0">
                <a:latin typeface="Verdana" pitchFamily="34" charset="0"/>
              </a:rPr>
              <a:t>3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s-MX" sz="2400" dirty="0">
                <a:latin typeface="Verdana" pitchFamily="34" charset="0"/>
              </a:rPr>
              <a:t>Anhídridos =&gt; deshidratación de ácidos o cloruro de ácido + sal del ácido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s-MX" sz="2400" dirty="0">
                <a:latin typeface="Verdana" pitchFamily="34" charset="0"/>
              </a:rPr>
              <a:t>Esteres =&gt; cloruro o </a:t>
            </a:r>
            <a:r>
              <a:rPr lang="es-MX" sz="2400" dirty="0" err="1">
                <a:latin typeface="Verdana" pitchFamily="34" charset="0"/>
              </a:rPr>
              <a:t>anhidrido</a:t>
            </a:r>
            <a:r>
              <a:rPr lang="es-MX" sz="2400" dirty="0">
                <a:latin typeface="Verdana" pitchFamily="34" charset="0"/>
              </a:rPr>
              <a:t> + alcohol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s-MX" sz="2400" dirty="0">
                <a:latin typeface="Verdana" pitchFamily="34" charset="0"/>
              </a:rPr>
              <a:t>Amidas =&gt; cloruro o </a:t>
            </a:r>
            <a:r>
              <a:rPr lang="es-MX" sz="2400" dirty="0" err="1">
                <a:latin typeface="Verdana" pitchFamily="34" charset="0"/>
              </a:rPr>
              <a:t>anhidrido</a:t>
            </a:r>
            <a:r>
              <a:rPr lang="es-MX" sz="2400" dirty="0">
                <a:latin typeface="Verdana" pitchFamily="34" charset="0"/>
              </a:rPr>
              <a:t> + amina</a:t>
            </a:r>
            <a:endParaRPr lang="es-MX" sz="2400" baseline="-25000" dirty="0">
              <a:latin typeface="Verdana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2 Marcador de pie de página">
            <a:extLst>
              <a:ext uri="{FF2B5EF4-FFF2-40B4-BE49-F238E27FC236}">
                <a16:creationId xmlns:a16="http://schemas.microsoft.com/office/drawing/2014/main" id="{20E2937C-C150-4E2B-8DE0-A3E386145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s-AR" sz="1800">
                <a:latin typeface="Freestyle Script" panose="030804020302050B0404" pitchFamily="66" charset="0"/>
              </a:rPr>
              <a:t>Dra. Miriam Martins Alho</a:t>
            </a:r>
          </a:p>
        </p:txBody>
      </p:sp>
      <p:grpSp>
        <p:nvGrpSpPr>
          <p:cNvPr id="2" name="Group 44">
            <a:extLst>
              <a:ext uri="{FF2B5EF4-FFF2-40B4-BE49-F238E27FC236}">
                <a16:creationId xmlns:a16="http://schemas.microsoft.com/office/drawing/2014/main" id="{CBC7BEA9-4CC3-4F70-A91D-C54C18806B4E}"/>
              </a:ext>
            </a:extLst>
          </p:cNvPr>
          <p:cNvGrpSpPr>
            <a:grpSpLocks/>
          </p:cNvGrpSpPr>
          <p:nvPr/>
        </p:nvGrpSpPr>
        <p:grpSpPr bwMode="auto">
          <a:xfrm>
            <a:off x="4117975" y="2990850"/>
            <a:ext cx="2770188" cy="1374775"/>
            <a:chOff x="2594" y="1884"/>
            <a:chExt cx="1745" cy="866"/>
          </a:xfrm>
        </p:grpSpPr>
        <p:grpSp>
          <p:nvGrpSpPr>
            <p:cNvPr id="33817" name="Group 40">
              <a:extLst>
                <a:ext uri="{FF2B5EF4-FFF2-40B4-BE49-F238E27FC236}">
                  <a16:creationId xmlns:a16="http://schemas.microsoft.com/office/drawing/2014/main" id="{7FAF73AF-F7DD-46A6-BA82-C2AE3DB7B6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4" y="1884"/>
              <a:ext cx="1745" cy="789"/>
              <a:chOff x="2594" y="1884"/>
              <a:chExt cx="1745" cy="789"/>
            </a:xfrm>
          </p:grpSpPr>
          <p:graphicFrame>
            <p:nvGraphicFramePr>
              <p:cNvPr id="33796" name="Object 21">
                <a:extLst>
                  <a:ext uri="{FF2B5EF4-FFF2-40B4-BE49-F238E27FC236}">
                    <a16:creationId xmlns:a16="http://schemas.microsoft.com/office/drawing/2014/main" id="{110497B6-FD47-4A3E-A692-A088ED54770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594" y="2219"/>
              <a:ext cx="454" cy="45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843" name="CS ChemDraw Drawing" r:id="rId6" imgW="516960" imgH="517320" progId="ChemDraw.Document.6.0">
                      <p:embed/>
                    </p:oleObj>
                  </mc:Choice>
                  <mc:Fallback>
                    <p:oleObj name="CS ChemDraw Drawing" r:id="rId6" imgW="516960" imgH="517320" progId="ChemDraw.Document.6.0">
                      <p:embed/>
                      <p:pic>
                        <p:nvPicPr>
                          <p:cNvPr id="0" name="Object 2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594" y="2219"/>
                            <a:ext cx="454" cy="45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 algn="ctr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3819" name="Text Box 33">
                <a:extLst>
                  <a:ext uri="{FF2B5EF4-FFF2-40B4-BE49-F238E27FC236}">
                    <a16:creationId xmlns:a16="http://schemas.microsoft.com/office/drawing/2014/main" id="{7F4E7FF1-0B6D-418D-AC00-173D6ABD67B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16" y="1884"/>
                <a:ext cx="1323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s-AR" altLang="es-AR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</a:rPr>
                  <a:t>Buen nucleófugo</a:t>
                </a:r>
                <a:endParaRPr lang="en-GB" altLang="es-AR">
                  <a:solidFill>
                    <a:srgbClr val="000000"/>
                  </a:solidFill>
                  <a:effectLst/>
                  <a:latin typeface="Verdana" panose="020B0604030504040204" pitchFamily="34" charset="0"/>
                </a:endParaRPr>
              </a:p>
            </p:txBody>
          </p:sp>
          <p:sp>
            <p:nvSpPr>
              <p:cNvPr id="71714" name="AutoShape 34">
                <a:extLst>
                  <a:ext uri="{FF2B5EF4-FFF2-40B4-BE49-F238E27FC236}">
                    <a16:creationId xmlns:a16="http://schemas.microsoft.com/office/drawing/2014/main" id="{1743D49B-6788-4E50-B49A-24DCEB82D2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262330" flipH="1">
                <a:off x="2970" y="2296"/>
                <a:ext cx="725" cy="182"/>
              </a:xfrm>
              <a:prstGeom prst="curvedUpArrow">
                <a:avLst>
                  <a:gd name="adj1" fmla="val 79670"/>
                  <a:gd name="adj2" fmla="val 159341"/>
                  <a:gd name="adj3" fmla="val 33333"/>
                </a:avLst>
              </a:prstGeom>
              <a:solidFill>
                <a:schemeClr val="accent1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s-ES">
                  <a:latin typeface="Arial" charset="0"/>
                  <a:cs typeface="Arial" charset="0"/>
                </a:endParaRPr>
              </a:p>
            </p:txBody>
          </p:sp>
        </p:grpSp>
        <p:pic>
          <p:nvPicPr>
            <p:cNvPr id="33818" name="Picture 24">
              <a:extLst>
                <a:ext uri="{FF2B5EF4-FFF2-40B4-BE49-F238E27FC236}">
                  <a16:creationId xmlns:a16="http://schemas.microsoft.com/office/drawing/2014/main" id="{AC8BB3E2-86DC-49ED-BA4A-F093C472101E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3" y="2552"/>
              <a:ext cx="346" cy="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</p:grpSp>
      <p:grpSp>
        <p:nvGrpSpPr>
          <p:cNvPr id="33799" name="Group 39">
            <a:extLst>
              <a:ext uri="{FF2B5EF4-FFF2-40B4-BE49-F238E27FC236}">
                <a16:creationId xmlns:a16="http://schemas.microsoft.com/office/drawing/2014/main" id="{534872F0-CC74-4BB2-AFAD-4E87A01A31E9}"/>
              </a:ext>
            </a:extLst>
          </p:cNvPr>
          <p:cNvGrpSpPr>
            <a:grpSpLocks/>
          </p:cNvGrpSpPr>
          <p:nvPr/>
        </p:nvGrpSpPr>
        <p:grpSpPr bwMode="auto">
          <a:xfrm>
            <a:off x="2843213" y="2873375"/>
            <a:ext cx="1752600" cy="1406525"/>
            <a:chOff x="1791" y="1810"/>
            <a:chExt cx="1104" cy="886"/>
          </a:xfrm>
        </p:grpSpPr>
        <p:pic>
          <p:nvPicPr>
            <p:cNvPr id="33815" name="Picture 23">
              <a:extLst>
                <a:ext uri="{FF2B5EF4-FFF2-40B4-BE49-F238E27FC236}">
                  <a16:creationId xmlns:a16="http://schemas.microsoft.com/office/drawing/2014/main" id="{89FAB292-FD63-4A82-BF7B-DB1002D3B3CD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1" y="1810"/>
              <a:ext cx="674" cy="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sp>
          <p:nvSpPr>
            <p:cNvPr id="71711" name="AutoShape 31">
              <a:extLst>
                <a:ext uri="{FF2B5EF4-FFF2-40B4-BE49-F238E27FC236}">
                  <a16:creationId xmlns:a16="http://schemas.microsoft.com/office/drawing/2014/main" id="{5F0B4825-BD78-4981-8C16-84F523B248F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791" y="2260"/>
              <a:ext cx="399" cy="145"/>
            </a:xfrm>
            <a:prstGeom prst="rightArrow">
              <a:avLst>
                <a:gd name="adj1" fmla="val 50000"/>
                <a:gd name="adj2" fmla="val 68793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s-ES">
                <a:latin typeface="Arial" charset="0"/>
                <a:cs typeface="Arial" charset="0"/>
              </a:endParaRPr>
            </a:p>
          </p:txBody>
        </p:sp>
      </p:grpSp>
      <p:sp>
        <p:nvSpPr>
          <p:cNvPr id="71682" name="Rectangle 2">
            <a:extLst>
              <a:ext uri="{FF2B5EF4-FFF2-40B4-BE49-F238E27FC236}">
                <a16:creationId xmlns:a16="http://schemas.microsoft.com/office/drawing/2014/main" id="{33ACC4A6-F726-4751-A653-11F8ED201981}"/>
              </a:ext>
            </a:extLst>
          </p:cNvPr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323850" y="244475"/>
            <a:ext cx="8424863" cy="1431925"/>
          </a:xfrm>
        </p:spPr>
        <p:txBody>
          <a:bodyPr/>
          <a:lstStyle/>
          <a:p>
            <a:pPr eaLnBrk="1" hangingPunct="1">
              <a:defRPr/>
            </a:pPr>
            <a:r>
              <a:rPr lang="es-MX"/>
              <a:t>Reactividad del Grupo Carbonilo</a:t>
            </a:r>
            <a:endParaRPr lang="en-US"/>
          </a:p>
        </p:txBody>
      </p:sp>
      <p:sp>
        <p:nvSpPr>
          <p:cNvPr id="71685" name="Text Box 5">
            <a:extLst>
              <a:ext uri="{FF2B5EF4-FFF2-40B4-BE49-F238E27FC236}">
                <a16:creationId xmlns:a16="http://schemas.microsoft.com/office/drawing/2014/main" id="{5417CBC5-079B-4AE2-91E5-3753AE642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1844675"/>
            <a:ext cx="7848600" cy="762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365125" indent="-365125" algn="l" eaLnBrk="0" hangingPunct="0">
              <a:spcBef>
                <a:spcPct val="50000"/>
              </a:spcBef>
              <a:buClr>
                <a:srgbClr val="FF0000"/>
              </a:buClr>
              <a:buFont typeface="Wingdings" pitchFamily="2" charset="2"/>
              <a:buChar char="§"/>
              <a:defRPr/>
            </a:pPr>
            <a:r>
              <a:rPr lang="es-MX" sz="2200" b="1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Si X = heteroátomo =&gt; pueden ser reemplazados por un Nu</a:t>
            </a:r>
            <a:endParaRPr lang="en-US" sz="2200" b="1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cs typeface="Arial" charset="0"/>
            </a:endParaRPr>
          </a:p>
        </p:txBody>
      </p:sp>
      <p:pic>
        <p:nvPicPr>
          <p:cNvPr id="33802" name="Picture 22">
            <a:extLst>
              <a:ext uri="{FF2B5EF4-FFF2-40B4-BE49-F238E27FC236}">
                <a16:creationId xmlns:a16="http://schemas.microsoft.com/office/drawing/2014/main" id="{CD8C0B0D-270D-4BC2-A9FF-AB258D1DECA0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2979738"/>
            <a:ext cx="1120775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grpSp>
        <p:nvGrpSpPr>
          <p:cNvPr id="33803" name="Group 38">
            <a:extLst>
              <a:ext uri="{FF2B5EF4-FFF2-40B4-BE49-F238E27FC236}">
                <a16:creationId xmlns:a16="http://schemas.microsoft.com/office/drawing/2014/main" id="{7863E810-CA13-4EAC-B74A-5D10816D0595}"/>
              </a:ext>
            </a:extLst>
          </p:cNvPr>
          <p:cNvGrpSpPr>
            <a:grpSpLocks/>
          </p:cNvGrpSpPr>
          <p:nvPr/>
        </p:nvGrpSpPr>
        <p:grpSpPr bwMode="auto">
          <a:xfrm>
            <a:off x="765175" y="3168650"/>
            <a:ext cx="1069975" cy="1150938"/>
            <a:chOff x="482" y="1996"/>
            <a:chExt cx="674" cy="725"/>
          </a:xfrm>
        </p:grpSpPr>
        <p:sp>
          <p:nvSpPr>
            <p:cNvPr id="71706" name="Freeform 26">
              <a:extLst>
                <a:ext uri="{FF2B5EF4-FFF2-40B4-BE49-F238E27FC236}">
                  <a16:creationId xmlns:a16="http://schemas.microsoft.com/office/drawing/2014/main" id="{66BB9AC2-74DD-441B-8B80-E883E03AF81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55" y="2536"/>
              <a:ext cx="401" cy="177"/>
            </a:xfrm>
            <a:custGeom>
              <a:avLst/>
              <a:gdLst/>
              <a:ahLst/>
              <a:cxnLst>
                <a:cxn ang="0">
                  <a:pos x="0" y="205"/>
                </a:cxn>
                <a:cxn ang="0">
                  <a:pos x="230" y="219"/>
                </a:cxn>
                <a:cxn ang="0">
                  <a:pos x="359" y="193"/>
                </a:cxn>
                <a:cxn ang="0">
                  <a:pos x="439" y="121"/>
                </a:cxn>
                <a:cxn ang="0">
                  <a:pos x="501" y="0"/>
                </a:cxn>
              </a:cxnLst>
              <a:rect l="0" t="0" r="r" b="b"/>
              <a:pathLst>
                <a:path w="501" h="221">
                  <a:moveTo>
                    <a:pt x="0" y="205"/>
                  </a:moveTo>
                  <a:cubicBezTo>
                    <a:pt x="38" y="210"/>
                    <a:pt x="170" y="221"/>
                    <a:pt x="230" y="219"/>
                  </a:cubicBezTo>
                  <a:cubicBezTo>
                    <a:pt x="290" y="217"/>
                    <a:pt x="324" y="209"/>
                    <a:pt x="359" y="193"/>
                  </a:cubicBezTo>
                  <a:cubicBezTo>
                    <a:pt x="394" y="177"/>
                    <a:pt x="415" y="153"/>
                    <a:pt x="439" y="121"/>
                  </a:cubicBezTo>
                  <a:cubicBezTo>
                    <a:pt x="463" y="89"/>
                    <a:pt x="488" y="25"/>
                    <a:pt x="501" y="0"/>
                  </a:cubicBez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/>
              <a:tailEnd type="stealth" w="med" len="lg"/>
            </a:ln>
            <a:effectLst>
              <a:outerShdw dist="17961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s-ES">
                <a:latin typeface="Arial" charset="0"/>
                <a:cs typeface="Arial" charset="0"/>
              </a:endParaRPr>
            </a:p>
          </p:txBody>
        </p:sp>
        <p:sp>
          <p:nvSpPr>
            <p:cNvPr id="71707" name="Text Box 27">
              <a:extLst>
                <a:ext uri="{FF2B5EF4-FFF2-40B4-BE49-F238E27FC236}">
                  <a16:creationId xmlns:a16="http://schemas.microsoft.com/office/drawing/2014/main" id="{68D5BC8C-3FCB-4317-ACDD-E51356CF7704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482" y="2536"/>
              <a:ext cx="266" cy="18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/>
            <a:lstStyle/>
            <a:p>
              <a:pPr>
                <a:defRPr/>
              </a:pPr>
              <a:r>
                <a:rPr lang="es-AR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</a:rPr>
                <a:t>Nu</a:t>
              </a:r>
              <a:r>
                <a:rPr lang="es-AR" baseline="3000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</a:rPr>
                <a:t>-</a:t>
              </a:r>
              <a:endParaRPr lang="en-GB" baseline="30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71708" name="Freeform 28">
              <a:extLst>
                <a:ext uri="{FF2B5EF4-FFF2-40B4-BE49-F238E27FC236}">
                  <a16:creationId xmlns:a16="http://schemas.microsoft.com/office/drawing/2014/main" id="{03F7AA4B-A437-42C0-B647-389A2C67E88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36" y="1996"/>
              <a:ext cx="213" cy="247"/>
            </a:xfrm>
            <a:custGeom>
              <a:avLst/>
              <a:gdLst/>
              <a:ahLst/>
              <a:cxnLst>
                <a:cxn ang="0">
                  <a:pos x="266" y="309"/>
                </a:cxn>
                <a:cxn ang="0">
                  <a:pos x="32" y="232"/>
                </a:cxn>
                <a:cxn ang="0">
                  <a:pos x="76" y="96"/>
                </a:cxn>
                <a:cxn ang="0">
                  <a:pos x="260" y="0"/>
                </a:cxn>
              </a:cxnLst>
              <a:rect l="0" t="0" r="r" b="b"/>
              <a:pathLst>
                <a:path w="266" h="309">
                  <a:moveTo>
                    <a:pt x="266" y="309"/>
                  </a:moveTo>
                  <a:cubicBezTo>
                    <a:pt x="227" y="296"/>
                    <a:pt x="64" y="268"/>
                    <a:pt x="32" y="232"/>
                  </a:cubicBezTo>
                  <a:cubicBezTo>
                    <a:pt x="0" y="196"/>
                    <a:pt x="38" y="135"/>
                    <a:pt x="76" y="96"/>
                  </a:cubicBezTo>
                  <a:cubicBezTo>
                    <a:pt x="114" y="57"/>
                    <a:pt x="222" y="20"/>
                    <a:pt x="260" y="0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/>
              <a:tailEnd type="stealth" w="med" len="lg"/>
            </a:ln>
            <a:effectLst>
              <a:outerShdw dist="17961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s-ES">
                <a:latin typeface="Arial" charset="0"/>
                <a:cs typeface="Arial" charset="0"/>
              </a:endParaRPr>
            </a:p>
          </p:txBody>
        </p:sp>
      </p:grpSp>
      <p:grpSp>
        <p:nvGrpSpPr>
          <p:cNvPr id="6" name="Group 41">
            <a:extLst>
              <a:ext uri="{FF2B5EF4-FFF2-40B4-BE49-F238E27FC236}">
                <a16:creationId xmlns:a16="http://schemas.microsoft.com/office/drawing/2014/main" id="{A9A6E0FA-7F22-40A2-AF8B-44F4EF66EEB3}"/>
              </a:ext>
            </a:extLst>
          </p:cNvPr>
          <p:cNvGrpSpPr>
            <a:grpSpLocks/>
          </p:cNvGrpSpPr>
          <p:nvPr/>
        </p:nvGrpSpPr>
        <p:grpSpPr bwMode="auto">
          <a:xfrm>
            <a:off x="4235450" y="3113088"/>
            <a:ext cx="647700" cy="1252537"/>
            <a:chOff x="2668" y="1961"/>
            <a:chExt cx="408" cy="789"/>
          </a:xfrm>
        </p:grpSpPr>
        <p:sp>
          <p:nvSpPr>
            <p:cNvPr id="71709" name="Freeform 29">
              <a:extLst>
                <a:ext uri="{FF2B5EF4-FFF2-40B4-BE49-F238E27FC236}">
                  <a16:creationId xmlns:a16="http://schemas.microsoft.com/office/drawing/2014/main" id="{D4B4C038-D055-4A4B-BD9D-DC7DFA481BB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668" y="1961"/>
              <a:ext cx="278" cy="290"/>
            </a:xfrm>
            <a:custGeom>
              <a:avLst/>
              <a:gdLst/>
              <a:ahLst/>
              <a:cxnLst>
                <a:cxn ang="0">
                  <a:pos x="182" y="0"/>
                </a:cxn>
                <a:cxn ang="0">
                  <a:pos x="318" y="91"/>
                </a:cxn>
                <a:cxn ang="0">
                  <a:pos x="0" y="363"/>
                </a:cxn>
              </a:cxnLst>
              <a:rect l="0" t="0" r="r" b="b"/>
              <a:pathLst>
                <a:path w="348" h="363">
                  <a:moveTo>
                    <a:pt x="182" y="0"/>
                  </a:moveTo>
                  <a:cubicBezTo>
                    <a:pt x="265" y="15"/>
                    <a:pt x="348" y="31"/>
                    <a:pt x="318" y="91"/>
                  </a:cubicBezTo>
                  <a:cubicBezTo>
                    <a:pt x="288" y="151"/>
                    <a:pt x="53" y="318"/>
                    <a:pt x="0" y="363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/>
              <a:tailEnd type="stealth" w="med" len="lg"/>
            </a:ln>
            <a:effectLst>
              <a:outerShdw dist="28398" dir="1593903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s-ES">
                <a:latin typeface="Arial" charset="0"/>
                <a:cs typeface="Arial" charset="0"/>
              </a:endParaRPr>
            </a:p>
          </p:txBody>
        </p:sp>
        <p:sp>
          <p:nvSpPr>
            <p:cNvPr id="71710" name="Freeform 30">
              <a:extLst>
                <a:ext uri="{FF2B5EF4-FFF2-40B4-BE49-F238E27FC236}">
                  <a16:creationId xmlns:a16="http://schemas.microsoft.com/office/drawing/2014/main" id="{9935A613-4A7F-4CD6-AA1C-9EA7207D7F4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773" y="2550"/>
              <a:ext cx="303" cy="200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61" y="227"/>
                </a:cxn>
                <a:cxn ang="0">
                  <a:pos x="379" y="137"/>
                </a:cxn>
              </a:cxnLst>
              <a:rect l="0" t="0" r="r" b="b"/>
              <a:pathLst>
                <a:path w="379" h="250">
                  <a:moveTo>
                    <a:pt x="16" y="0"/>
                  </a:moveTo>
                  <a:cubicBezTo>
                    <a:pt x="8" y="102"/>
                    <a:pt x="0" y="204"/>
                    <a:pt x="61" y="227"/>
                  </a:cubicBezTo>
                  <a:cubicBezTo>
                    <a:pt x="122" y="250"/>
                    <a:pt x="326" y="152"/>
                    <a:pt x="379" y="137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/>
              <a:tailEnd type="stealth" w="med" len="lg"/>
            </a:ln>
            <a:effectLst>
              <a:outerShdw dist="28398" dir="1593903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s-ES">
                <a:latin typeface="Arial" charset="0"/>
                <a:cs typeface="Arial" charset="0"/>
              </a:endParaRPr>
            </a:p>
          </p:txBody>
        </p:sp>
      </p:grpSp>
      <p:grpSp>
        <p:nvGrpSpPr>
          <p:cNvPr id="7" name="Group 42">
            <a:extLst>
              <a:ext uri="{FF2B5EF4-FFF2-40B4-BE49-F238E27FC236}">
                <a16:creationId xmlns:a16="http://schemas.microsoft.com/office/drawing/2014/main" id="{5C100AAF-65C8-4C79-9C75-0BB73E985740}"/>
              </a:ext>
            </a:extLst>
          </p:cNvPr>
          <p:cNvGrpSpPr>
            <a:grpSpLocks/>
          </p:cNvGrpSpPr>
          <p:nvPr/>
        </p:nvGrpSpPr>
        <p:grpSpPr bwMode="auto">
          <a:xfrm>
            <a:off x="6083300" y="3213100"/>
            <a:ext cx="2095500" cy="1025525"/>
            <a:chOff x="3832" y="2024"/>
            <a:chExt cx="1320" cy="646"/>
          </a:xfrm>
        </p:grpSpPr>
        <p:pic>
          <p:nvPicPr>
            <p:cNvPr id="33808" name="Picture 25">
              <a:extLst>
                <a:ext uri="{FF2B5EF4-FFF2-40B4-BE49-F238E27FC236}">
                  <a16:creationId xmlns:a16="http://schemas.microsoft.com/office/drawing/2014/main" id="{B3072700-213C-4DFC-B0DF-54000A32D697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2" y="2024"/>
              <a:ext cx="730" cy="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sp>
          <p:nvSpPr>
            <p:cNvPr id="71712" name="AutoShape 32">
              <a:extLst>
                <a:ext uri="{FF2B5EF4-FFF2-40B4-BE49-F238E27FC236}">
                  <a16:creationId xmlns:a16="http://schemas.microsoft.com/office/drawing/2014/main" id="{68F017B1-F2B4-4A00-B904-2DA9B180F5D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832" y="2296"/>
              <a:ext cx="399" cy="145"/>
            </a:xfrm>
            <a:prstGeom prst="rightArrow">
              <a:avLst>
                <a:gd name="adj1" fmla="val 50000"/>
                <a:gd name="adj2" fmla="val 68793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s-ES">
                <a:latin typeface="Arial" charset="0"/>
                <a:cs typeface="Arial" charset="0"/>
              </a:endParaRPr>
            </a:p>
          </p:txBody>
        </p:sp>
      </p:grpSp>
      <p:grpSp>
        <p:nvGrpSpPr>
          <p:cNvPr id="8" name="Group 43">
            <a:extLst>
              <a:ext uri="{FF2B5EF4-FFF2-40B4-BE49-F238E27FC236}">
                <a16:creationId xmlns:a16="http://schemas.microsoft.com/office/drawing/2014/main" id="{15C56020-FFFC-458E-BB57-D955AFBF2F3F}"/>
              </a:ext>
            </a:extLst>
          </p:cNvPr>
          <p:cNvGrpSpPr>
            <a:grpSpLocks/>
          </p:cNvGrpSpPr>
          <p:nvPr/>
        </p:nvGrpSpPr>
        <p:grpSpPr bwMode="auto">
          <a:xfrm>
            <a:off x="1042988" y="4759325"/>
            <a:ext cx="7777162" cy="1333500"/>
            <a:chOff x="657" y="2998"/>
            <a:chExt cx="4899" cy="840"/>
          </a:xfrm>
        </p:grpSpPr>
        <p:sp>
          <p:nvSpPr>
            <p:cNvPr id="71691" name="Text Box 11">
              <a:extLst>
                <a:ext uri="{FF2B5EF4-FFF2-40B4-BE49-F238E27FC236}">
                  <a16:creationId xmlns:a16="http://schemas.microsoft.com/office/drawing/2014/main" id="{510E9296-8E91-4D5E-AA4D-5CCC4ECB59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0" y="2998"/>
              <a:ext cx="2676" cy="7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algn="l" eaLnBrk="0" hangingPunct="0">
                <a:spcBef>
                  <a:spcPct val="50000"/>
                </a:spcBef>
                <a:defRPr/>
              </a:pPr>
              <a:r>
                <a:rPr lang="es-MX" i="1">
                  <a:effectLst>
                    <a:outerShdw blurRad="38100" dist="38100" dir="2700000" algn="tl">
                      <a:srgbClr val="000000"/>
                    </a:outerShdw>
                  </a:effectLst>
                  <a:latin typeface="Verdana" pitchFamily="34" charset="0"/>
                  <a:cs typeface="Arial" charset="0"/>
                </a:rPr>
                <a:t>La resonancia de los electrones </a:t>
              </a:r>
              <a:r>
                <a:rPr lang="es-MX" b="1" i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Verdana" pitchFamily="34" charset="0"/>
                  <a:cs typeface="Arial" charset="0"/>
                </a:rPr>
                <a:t>n</a:t>
              </a:r>
              <a:r>
                <a:rPr lang="es-MX" i="1">
                  <a:effectLst>
                    <a:outerShdw blurRad="38100" dist="38100" dir="2700000" algn="tl">
                      <a:srgbClr val="000000"/>
                    </a:outerShdw>
                  </a:effectLst>
                  <a:latin typeface="Verdana" pitchFamily="34" charset="0"/>
                  <a:cs typeface="Arial" charset="0"/>
                </a:rPr>
                <a:t>, estabiliza la </a:t>
              </a:r>
              <a:r>
                <a:rPr lang="es-MX" i="1">
                  <a:effectLst>
                    <a:outerShdw blurRad="38100" dist="38100" dir="2700000" algn="tl">
                      <a:srgbClr val="000000"/>
                    </a:outerShdw>
                  </a:effectLst>
                  <a:latin typeface="Symbol" pitchFamily="18" charset="2"/>
                  <a:cs typeface="Arial" charset="0"/>
                </a:rPr>
                <a:t>d</a:t>
              </a:r>
              <a:r>
                <a:rPr lang="es-MX" i="1" baseline="30000">
                  <a:effectLst>
                    <a:outerShdw blurRad="38100" dist="38100" dir="2700000" algn="tl">
                      <a:srgbClr val="000000"/>
                    </a:outerShdw>
                  </a:effectLst>
                  <a:latin typeface="Verdana" pitchFamily="34" charset="0"/>
                  <a:cs typeface="Arial" charset="0"/>
                </a:rPr>
                <a:t>+ </a:t>
              </a:r>
              <a:r>
                <a:rPr lang="es-MX" i="1">
                  <a:effectLst>
                    <a:outerShdw blurRad="38100" dist="38100" dir="2700000" algn="tl">
                      <a:srgbClr val="000000"/>
                    </a:outerShdw>
                  </a:effectLst>
                  <a:latin typeface="Verdana" pitchFamily="34" charset="0"/>
                  <a:cs typeface="Arial" charset="0"/>
                </a:rPr>
                <a:t> =&gt; los derivados de ácidos </a:t>
              </a:r>
              <a:r>
                <a:rPr lang="es-MX" i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Verdana" pitchFamily="34" charset="0"/>
                  <a:cs typeface="Arial" charset="0"/>
                </a:rPr>
                <a:t>son menos reactivos</a:t>
              </a:r>
              <a:r>
                <a:rPr lang="es-MX" i="1">
                  <a:effectLst>
                    <a:outerShdw blurRad="38100" dist="38100" dir="2700000" algn="tl">
                      <a:srgbClr val="000000"/>
                    </a:outerShdw>
                  </a:effectLst>
                  <a:latin typeface="Verdana" pitchFamily="34" charset="0"/>
                  <a:cs typeface="Arial" charset="0"/>
                </a:rPr>
                <a:t> que los aldehídos y cetonas</a:t>
              </a:r>
              <a:endParaRPr lang="en-US" i="1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endParaRPr>
            </a:p>
          </p:txBody>
        </p:sp>
        <p:graphicFrame>
          <p:nvGraphicFramePr>
            <p:cNvPr id="33794" name="Object 35">
              <a:extLst>
                <a:ext uri="{FF2B5EF4-FFF2-40B4-BE49-F238E27FC236}">
                  <a16:creationId xmlns:a16="http://schemas.microsoft.com/office/drawing/2014/main" id="{FA4A5489-E828-4AE7-ABD4-A9B428BDEC9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93" y="3149"/>
            <a:ext cx="631" cy="5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844" name="CS ChemDraw Drawing" r:id="rId12" imgW="541440" imgH="453960" progId="ChemDraw.Document.6.0">
                    <p:embed/>
                  </p:oleObj>
                </mc:Choice>
                <mc:Fallback>
                  <p:oleObj name="CS ChemDraw Drawing" r:id="rId12" imgW="541440" imgH="453960" progId="ChemDraw.Document.6.0">
                    <p:embed/>
                    <p:pic>
                      <p:nvPicPr>
                        <p:cNvPr id="0" name="Object 35"/>
                        <p:cNvPicPr preferRelativeResize="0"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3" y="3149"/>
                          <a:ext cx="631" cy="52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28575" algn="ctr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 type="none" w="med" len="lg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795" name="Object 37">
              <a:extLst>
                <a:ext uri="{FF2B5EF4-FFF2-40B4-BE49-F238E27FC236}">
                  <a16:creationId xmlns:a16="http://schemas.microsoft.com/office/drawing/2014/main" id="{29E5395B-AC90-449F-9F44-51C027E161A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57" y="3085"/>
            <a:ext cx="1996" cy="7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845" name="CS ChemDraw Drawing" r:id="rId14" imgW="1713600" imgH="646560" progId="ChemDraw.Document.6.0">
                    <p:embed/>
                  </p:oleObj>
                </mc:Choice>
                <mc:Fallback>
                  <p:oleObj name="CS ChemDraw Drawing" r:id="rId14" imgW="1713600" imgH="646560" progId="ChemDraw.Document.6.0">
                    <p:embed/>
                    <p:pic>
                      <p:nvPicPr>
                        <p:cNvPr id="0" name="Object 37"/>
                        <p:cNvPicPr preferRelativeResize="0"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7" y="3085"/>
                          <a:ext cx="1996" cy="7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28575" algn="ctr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 type="none" w="med" len="lg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E8F084E-706D-455C-9CAD-09206161AFC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474"/>
    </mc:Choice>
    <mc:Fallback xmlns="">
      <p:transition spd="slow" advTm="164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2 Marcador de pie de página">
            <a:extLst>
              <a:ext uri="{FF2B5EF4-FFF2-40B4-BE49-F238E27FC236}">
                <a16:creationId xmlns:a16="http://schemas.microsoft.com/office/drawing/2014/main" id="{BDF7025F-95AE-4ED0-8D0A-46456C2FC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29000" y="6337300"/>
            <a:ext cx="2895600" cy="476250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s-AR" sz="1800">
                <a:latin typeface="Freestyle Script" panose="030804020302050B0404" pitchFamily="66" charset="0"/>
              </a:rPr>
              <a:t>Dra. Miriam Martins Alho</a:t>
            </a:r>
          </a:p>
        </p:txBody>
      </p:sp>
      <p:sp>
        <p:nvSpPr>
          <p:cNvPr id="133122" name="Rectangle 2">
            <a:extLst>
              <a:ext uri="{FF2B5EF4-FFF2-40B4-BE49-F238E27FC236}">
                <a16:creationId xmlns:a16="http://schemas.microsoft.com/office/drawing/2014/main" id="{A448DFDE-84AD-4851-853A-9442736BC4A1}"/>
              </a:ext>
            </a:extLst>
          </p:cNvPr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395288" y="244475"/>
            <a:ext cx="8385175" cy="1431925"/>
          </a:xfrm>
        </p:spPr>
        <p:txBody>
          <a:bodyPr/>
          <a:lstStyle/>
          <a:p>
            <a:pPr eaLnBrk="1" hangingPunct="1">
              <a:defRPr/>
            </a:pPr>
            <a:r>
              <a:rPr lang="es-AR"/>
              <a:t>Reactividad del Grupo Carbonilo</a:t>
            </a:r>
            <a:endParaRPr lang="en-GB"/>
          </a:p>
        </p:txBody>
      </p:sp>
      <p:grpSp>
        <p:nvGrpSpPr>
          <p:cNvPr id="2" name="Group 38">
            <a:extLst>
              <a:ext uri="{FF2B5EF4-FFF2-40B4-BE49-F238E27FC236}">
                <a16:creationId xmlns:a16="http://schemas.microsoft.com/office/drawing/2014/main" id="{1A22F92A-067D-41FA-A70A-141D464CB259}"/>
              </a:ext>
            </a:extLst>
          </p:cNvPr>
          <p:cNvGrpSpPr>
            <a:grpSpLocks/>
          </p:cNvGrpSpPr>
          <p:nvPr/>
        </p:nvGrpSpPr>
        <p:grpSpPr bwMode="auto">
          <a:xfrm>
            <a:off x="2074863" y="1773238"/>
            <a:ext cx="5005387" cy="1255712"/>
            <a:chOff x="1307" y="1117"/>
            <a:chExt cx="3153" cy="791"/>
          </a:xfrm>
        </p:grpSpPr>
        <p:graphicFrame>
          <p:nvGraphicFramePr>
            <p:cNvPr id="34825" name="Object 4">
              <a:extLst>
                <a:ext uri="{FF2B5EF4-FFF2-40B4-BE49-F238E27FC236}">
                  <a16:creationId xmlns:a16="http://schemas.microsoft.com/office/drawing/2014/main" id="{CDFFB1CF-FA86-415D-AF4D-895B702D654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307" y="1480"/>
            <a:ext cx="493" cy="4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915" name="CS ChemDraw Drawing" r:id="rId7" imgW="491040" imgH="426600" progId="ChemDraw.Document.6.0">
                    <p:embed/>
                  </p:oleObj>
                </mc:Choice>
                <mc:Fallback>
                  <p:oleObj name="CS ChemDraw Drawing" r:id="rId7" imgW="491040" imgH="426600" progId="ChemDraw.Document.6.0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07" y="1480"/>
                          <a:ext cx="493" cy="4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28575" algn="ctr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 type="none" w="med" len="lg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3129" name="Text Box 9">
              <a:extLst>
                <a:ext uri="{FF2B5EF4-FFF2-40B4-BE49-F238E27FC236}">
                  <a16:creationId xmlns:a16="http://schemas.microsoft.com/office/drawing/2014/main" id="{929FC4D7-5254-453B-94AA-D63A0FCDAF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98" y="1203"/>
              <a:ext cx="973" cy="231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 type="none" w="med" len="lg"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s-AR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Verdana" pitchFamily="34" charset="0"/>
                  <a:cs typeface="Arial" charset="0"/>
                </a:rPr>
                <a:t>Nucleófugo </a:t>
              </a:r>
              <a:endParaRPr lang="en-GB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Arial" charset="0"/>
              </a:endParaRPr>
            </a:p>
          </p:txBody>
        </p:sp>
        <p:sp>
          <p:nvSpPr>
            <p:cNvPr id="133131" name="Text Box 11">
              <a:extLst>
                <a:ext uri="{FF2B5EF4-FFF2-40B4-BE49-F238E27FC236}">
                  <a16:creationId xmlns:a16="http://schemas.microsoft.com/office/drawing/2014/main" id="{EB5E8288-EB4E-49F2-B628-6393435973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7" y="1117"/>
              <a:ext cx="109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 type="none" w="med" len="lg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s-AR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Verdana" pitchFamily="34" charset="0"/>
                  <a:cs typeface="Arial" charset="0"/>
                </a:rPr>
                <a:t>Acido conjugado </a:t>
              </a:r>
              <a:endParaRPr lang="en-GB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Arial" charset="0"/>
              </a:endParaRPr>
            </a:p>
          </p:txBody>
        </p:sp>
        <p:sp>
          <p:nvSpPr>
            <p:cNvPr id="34854" name="Text Box 12">
              <a:extLst>
                <a:ext uri="{FF2B5EF4-FFF2-40B4-BE49-F238E27FC236}">
                  <a16:creationId xmlns:a16="http://schemas.microsoft.com/office/drawing/2014/main" id="{D60FF51D-6423-4750-A37B-369532F44F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38" y="1606"/>
              <a:ext cx="31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 type="none" w="med" len="lg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AR" altLang="es-AR" b="1">
                  <a:solidFill>
                    <a:srgbClr val="000000"/>
                  </a:solidFill>
                  <a:effectLst/>
                  <a:latin typeface="Verdana" panose="020B0604030504040204" pitchFamily="34" charset="0"/>
                </a:rPr>
                <a:t>Cl</a:t>
              </a:r>
              <a:r>
                <a:rPr lang="es-AR" altLang="es-AR" b="1" baseline="30000">
                  <a:solidFill>
                    <a:srgbClr val="000000"/>
                  </a:solidFill>
                  <a:effectLst/>
                  <a:latin typeface="Verdana" panose="020B0604030504040204" pitchFamily="34" charset="0"/>
                </a:rPr>
                <a:t>-</a:t>
              </a:r>
              <a:endParaRPr lang="en-GB" altLang="es-AR" b="1" baseline="30000">
                <a:solidFill>
                  <a:srgbClr val="000000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133136" name="Rectangle 16">
              <a:extLst>
                <a:ext uri="{FF2B5EF4-FFF2-40B4-BE49-F238E27FC236}">
                  <a16:creationId xmlns:a16="http://schemas.microsoft.com/office/drawing/2014/main" id="{1403A993-9196-4D2C-BD8C-B305B291C8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8" y="1162"/>
              <a:ext cx="372" cy="231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 type="none" w="med" len="lg"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s-AR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  <a:cs typeface="Arial" charset="0"/>
                </a:rPr>
                <a:t>pKa</a:t>
              </a:r>
              <a:endParaRPr lang="en-GB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34856" name="Text Box 18">
              <a:extLst>
                <a:ext uri="{FF2B5EF4-FFF2-40B4-BE49-F238E27FC236}">
                  <a16:creationId xmlns:a16="http://schemas.microsoft.com/office/drawing/2014/main" id="{B02DAB9E-C15F-4BAA-A17F-92188C11CF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48" y="1616"/>
              <a:ext cx="39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 type="none" w="med" len="lg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AR" altLang="es-AR" b="1">
                  <a:solidFill>
                    <a:srgbClr val="000000"/>
                  </a:solidFill>
                  <a:effectLst/>
                  <a:latin typeface="Verdana" panose="020B0604030504040204" pitchFamily="34" charset="0"/>
                </a:rPr>
                <a:t>HCl</a:t>
              </a:r>
              <a:endParaRPr lang="en-GB" altLang="es-AR" b="1" baseline="30000">
                <a:solidFill>
                  <a:srgbClr val="000000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34857" name="Text Box 23">
              <a:extLst>
                <a:ext uri="{FF2B5EF4-FFF2-40B4-BE49-F238E27FC236}">
                  <a16:creationId xmlns:a16="http://schemas.microsoft.com/office/drawing/2014/main" id="{1CCB88B2-6C55-4BC3-A1D5-326309AF6C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89" y="1611"/>
              <a:ext cx="27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 type="none" w="med" len="lg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AR" altLang="es-AR">
                  <a:solidFill>
                    <a:srgbClr val="000000"/>
                  </a:solidFill>
                  <a:effectLst/>
                  <a:latin typeface="Verdana" panose="020B0604030504040204" pitchFamily="34" charset="0"/>
                </a:rPr>
                <a:t>-7</a:t>
              </a:r>
              <a:endParaRPr lang="en-GB" altLang="es-AR">
                <a:solidFill>
                  <a:srgbClr val="000000"/>
                </a:solidFill>
                <a:effectLst/>
                <a:latin typeface="Verdana" panose="020B0604030504040204" pitchFamily="34" charset="0"/>
              </a:endParaRPr>
            </a:p>
          </p:txBody>
        </p:sp>
      </p:grpSp>
      <p:grpSp>
        <p:nvGrpSpPr>
          <p:cNvPr id="3" name="Group 39">
            <a:extLst>
              <a:ext uri="{FF2B5EF4-FFF2-40B4-BE49-F238E27FC236}">
                <a16:creationId xmlns:a16="http://schemas.microsoft.com/office/drawing/2014/main" id="{94718849-825A-47AC-A201-CAF1588153F0}"/>
              </a:ext>
            </a:extLst>
          </p:cNvPr>
          <p:cNvGrpSpPr>
            <a:grpSpLocks/>
          </p:cNvGrpSpPr>
          <p:nvPr/>
        </p:nvGrpSpPr>
        <p:grpSpPr bwMode="auto">
          <a:xfrm>
            <a:off x="1835150" y="3182938"/>
            <a:ext cx="5316538" cy="777875"/>
            <a:chOff x="1156" y="2005"/>
            <a:chExt cx="3349" cy="490"/>
          </a:xfrm>
        </p:grpSpPr>
        <p:graphicFrame>
          <p:nvGraphicFramePr>
            <p:cNvPr id="34822" name="Object 5">
              <a:extLst>
                <a:ext uri="{FF2B5EF4-FFF2-40B4-BE49-F238E27FC236}">
                  <a16:creationId xmlns:a16="http://schemas.microsoft.com/office/drawing/2014/main" id="{B9B8C62F-4AED-4275-8ABF-755ED163530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156" y="2069"/>
            <a:ext cx="783" cy="4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916" name="CS ChemDraw Drawing" r:id="rId9" imgW="781920" imgH="425880" progId="ChemDraw.Document.6.0">
                    <p:embed/>
                  </p:oleObj>
                </mc:Choice>
                <mc:Fallback>
                  <p:oleObj name="CS ChemDraw Drawing" r:id="rId9" imgW="781920" imgH="425880" progId="ChemDraw.Document.6.0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6" y="2069"/>
                          <a:ext cx="783" cy="42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28575" algn="ctr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 type="none" w="med" len="lg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4823" name="Object 17">
              <a:extLst>
                <a:ext uri="{FF2B5EF4-FFF2-40B4-BE49-F238E27FC236}">
                  <a16:creationId xmlns:a16="http://schemas.microsoft.com/office/drawing/2014/main" id="{9B302B59-7814-4A5F-961D-EC28ECA0F64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224" y="2005"/>
            <a:ext cx="520" cy="4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917" name="CS ChemDraw Drawing" r:id="rId11" imgW="499680" imgH="425880" progId="ChemDraw.Document.6.0">
                    <p:embed/>
                  </p:oleObj>
                </mc:Choice>
                <mc:Fallback>
                  <p:oleObj name="CS ChemDraw Drawing" r:id="rId11" imgW="499680" imgH="425880" progId="ChemDraw.Document.6.0">
                    <p:embed/>
                    <p:pic>
                      <p:nvPicPr>
                        <p:cNvPr id="0" name="Object 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24" y="2005"/>
                          <a:ext cx="520" cy="44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28575" algn="ctr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 type="none" w="med" len="lg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4824" name="Object 22">
              <a:extLst>
                <a:ext uri="{FF2B5EF4-FFF2-40B4-BE49-F238E27FC236}">
                  <a16:creationId xmlns:a16="http://schemas.microsoft.com/office/drawing/2014/main" id="{059CC587-79D8-4DC0-B6CB-182E8CEC2E7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288" y="2024"/>
            <a:ext cx="590" cy="4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918" name="CS ChemDraw Drawing" r:id="rId13" imgW="559440" imgH="425880" progId="ChemDraw.Document.6.0">
                    <p:embed/>
                  </p:oleObj>
                </mc:Choice>
                <mc:Fallback>
                  <p:oleObj name="CS ChemDraw Drawing" r:id="rId13" imgW="559440" imgH="425880" progId="ChemDraw.Document.6.0">
                    <p:embed/>
                    <p:pic>
                      <p:nvPicPr>
                        <p:cNvPr id="0" name="Object 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88" y="2024"/>
                          <a:ext cx="590" cy="44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28575" algn="ctr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 type="none" w="med" len="lg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851" name="Text Box 24">
              <a:extLst>
                <a:ext uri="{FF2B5EF4-FFF2-40B4-BE49-F238E27FC236}">
                  <a16:creationId xmlns:a16="http://schemas.microsoft.com/office/drawing/2014/main" id="{CB32B6BB-CFD6-4291-82FB-D25FA5E487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17" y="2157"/>
              <a:ext cx="48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 type="none" w="med" len="lg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AR" altLang="es-AR">
                  <a:solidFill>
                    <a:srgbClr val="000000"/>
                  </a:solidFill>
                  <a:effectLst/>
                  <a:latin typeface="Verdana" panose="020B0604030504040204" pitchFamily="34" charset="0"/>
                </a:rPr>
                <a:t>3 a 5</a:t>
              </a:r>
              <a:endParaRPr lang="en-GB" altLang="es-AR">
                <a:solidFill>
                  <a:srgbClr val="000000"/>
                </a:solidFill>
                <a:effectLst/>
                <a:latin typeface="Verdana" panose="020B0604030504040204" pitchFamily="34" charset="0"/>
              </a:endParaRPr>
            </a:p>
          </p:txBody>
        </p:sp>
      </p:grpSp>
      <p:grpSp>
        <p:nvGrpSpPr>
          <p:cNvPr id="4" name="Group 41">
            <a:extLst>
              <a:ext uri="{FF2B5EF4-FFF2-40B4-BE49-F238E27FC236}">
                <a16:creationId xmlns:a16="http://schemas.microsoft.com/office/drawing/2014/main" id="{8D68EAC5-347A-4511-A13C-D436DEE39106}"/>
              </a:ext>
            </a:extLst>
          </p:cNvPr>
          <p:cNvGrpSpPr>
            <a:grpSpLocks/>
          </p:cNvGrpSpPr>
          <p:nvPr/>
        </p:nvGrpSpPr>
        <p:grpSpPr bwMode="auto">
          <a:xfrm>
            <a:off x="2051050" y="4868863"/>
            <a:ext cx="5316538" cy="676275"/>
            <a:chOff x="1292" y="3067"/>
            <a:chExt cx="3349" cy="426"/>
          </a:xfrm>
        </p:grpSpPr>
        <p:graphicFrame>
          <p:nvGraphicFramePr>
            <p:cNvPr id="34821" name="Object 7">
              <a:extLst>
                <a:ext uri="{FF2B5EF4-FFF2-40B4-BE49-F238E27FC236}">
                  <a16:creationId xmlns:a16="http://schemas.microsoft.com/office/drawing/2014/main" id="{D8332D9E-A7B4-420C-9B9F-253E226AA1A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292" y="3067"/>
            <a:ext cx="584" cy="4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919" name="CS ChemDraw Drawing" r:id="rId15" imgW="583560" imgH="425880" progId="ChemDraw.Document.6.0">
                    <p:embed/>
                  </p:oleObj>
                </mc:Choice>
                <mc:Fallback>
                  <p:oleObj name="CS ChemDraw Drawing" r:id="rId15" imgW="583560" imgH="425880" progId="ChemDraw.Document.6.0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92" y="3067"/>
                          <a:ext cx="584" cy="42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28575" algn="ctr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 type="none" w="med" len="lg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848" name="Text Box 13">
              <a:extLst>
                <a:ext uri="{FF2B5EF4-FFF2-40B4-BE49-F238E27FC236}">
                  <a16:creationId xmlns:a16="http://schemas.microsoft.com/office/drawing/2014/main" id="{C09DE3A2-61D7-4CE3-871F-EEEF0CFE77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67" y="3199"/>
              <a:ext cx="44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 type="none" w="med" len="lg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AR" altLang="es-AR" b="1">
                  <a:solidFill>
                    <a:srgbClr val="000000"/>
                  </a:solidFill>
                  <a:effectLst/>
                  <a:latin typeface="Verdana" panose="020B0604030504040204" pitchFamily="34" charset="0"/>
                </a:rPr>
                <a:t>R’O</a:t>
              </a:r>
              <a:r>
                <a:rPr lang="es-AR" altLang="es-AR" b="1" baseline="30000">
                  <a:solidFill>
                    <a:srgbClr val="000000"/>
                  </a:solidFill>
                  <a:effectLst/>
                  <a:latin typeface="Verdana" panose="020B0604030504040204" pitchFamily="34" charset="0"/>
                </a:rPr>
                <a:t>-</a:t>
              </a:r>
              <a:endParaRPr lang="en-GB" altLang="es-AR" b="1" baseline="30000">
                <a:solidFill>
                  <a:srgbClr val="000000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34849" name="Text Box 19">
              <a:extLst>
                <a:ext uri="{FF2B5EF4-FFF2-40B4-BE49-F238E27FC236}">
                  <a16:creationId xmlns:a16="http://schemas.microsoft.com/office/drawing/2014/main" id="{A1EC1C30-075E-455A-9257-9AA6292626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05" y="3203"/>
              <a:ext cx="52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 type="none" w="med" len="lg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AR" altLang="es-AR" b="1">
                  <a:solidFill>
                    <a:srgbClr val="000000"/>
                  </a:solidFill>
                  <a:effectLst/>
                  <a:latin typeface="Verdana" panose="020B0604030504040204" pitchFamily="34" charset="0"/>
                </a:rPr>
                <a:t>R’OH</a:t>
              </a:r>
              <a:endParaRPr lang="en-GB" altLang="es-AR" b="1">
                <a:solidFill>
                  <a:srgbClr val="000000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34850" name="Text Box 25">
              <a:extLst>
                <a:ext uri="{FF2B5EF4-FFF2-40B4-BE49-F238E27FC236}">
                  <a16:creationId xmlns:a16="http://schemas.microsoft.com/office/drawing/2014/main" id="{A765E616-89C5-4AB2-9501-342129E5D4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69" y="3198"/>
              <a:ext cx="67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 type="none" w="med" len="lg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AR" altLang="es-AR">
                  <a:solidFill>
                    <a:srgbClr val="000000"/>
                  </a:solidFill>
                  <a:effectLst/>
                  <a:latin typeface="Verdana" panose="020B0604030504040204" pitchFamily="34" charset="0"/>
                </a:rPr>
                <a:t>15 a 16</a:t>
              </a:r>
              <a:endParaRPr lang="en-GB" altLang="es-AR">
                <a:solidFill>
                  <a:srgbClr val="000000"/>
                </a:solidFill>
                <a:effectLst/>
                <a:latin typeface="Verdana" panose="020B0604030504040204" pitchFamily="34" charset="0"/>
              </a:endParaRPr>
            </a:p>
          </p:txBody>
        </p:sp>
      </p:grpSp>
      <p:grpSp>
        <p:nvGrpSpPr>
          <p:cNvPr id="5" name="Group 40">
            <a:extLst>
              <a:ext uri="{FF2B5EF4-FFF2-40B4-BE49-F238E27FC236}">
                <a16:creationId xmlns:a16="http://schemas.microsoft.com/office/drawing/2014/main" id="{15BC7456-5B3E-415C-B93B-EB52C29ECF9F}"/>
              </a:ext>
            </a:extLst>
          </p:cNvPr>
          <p:cNvGrpSpPr>
            <a:grpSpLocks/>
          </p:cNvGrpSpPr>
          <p:nvPr/>
        </p:nvGrpSpPr>
        <p:grpSpPr bwMode="auto">
          <a:xfrm>
            <a:off x="2051050" y="4048125"/>
            <a:ext cx="4932363" cy="676275"/>
            <a:chOff x="1292" y="2550"/>
            <a:chExt cx="3107" cy="426"/>
          </a:xfrm>
        </p:grpSpPr>
        <p:graphicFrame>
          <p:nvGraphicFramePr>
            <p:cNvPr id="34820" name="Object 6">
              <a:extLst>
                <a:ext uri="{FF2B5EF4-FFF2-40B4-BE49-F238E27FC236}">
                  <a16:creationId xmlns:a16="http://schemas.microsoft.com/office/drawing/2014/main" id="{85F05B6E-4790-443E-AE22-9BBF866CBF4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292" y="2550"/>
            <a:ext cx="560" cy="4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920" name="CS ChemDraw Drawing" r:id="rId17" imgW="559440" imgH="425880" progId="ChemDraw.Document.6.0">
                    <p:embed/>
                  </p:oleObj>
                </mc:Choice>
                <mc:Fallback>
                  <p:oleObj name="CS ChemDraw Drawing" r:id="rId17" imgW="559440" imgH="425880" progId="ChemDraw.Document.6.0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92" y="2550"/>
                          <a:ext cx="560" cy="42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28575" algn="ctr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 type="none" w="med" len="lg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845" name="Text Box 14">
              <a:extLst>
                <a:ext uri="{FF2B5EF4-FFF2-40B4-BE49-F238E27FC236}">
                  <a16:creationId xmlns:a16="http://schemas.microsoft.com/office/drawing/2014/main" id="{EBB06D26-6B65-4D0A-B5C0-3FE9ED35C7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63" y="2721"/>
              <a:ext cx="40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 type="none" w="med" len="lg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AR" altLang="es-AR" b="1">
                  <a:solidFill>
                    <a:srgbClr val="000000"/>
                  </a:solidFill>
                  <a:effectLst/>
                  <a:latin typeface="Verdana" panose="020B0604030504040204" pitchFamily="34" charset="0"/>
                </a:rPr>
                <a:t>HO</a:t>
              </a:r>
              <a:r>
                <a:rPr lang="es-AR" altLang="es-AR" b="1" baseline="30000">
                  <a:solidFill>
                    <a:srgbClr val="000000"/>
                  </a:solidFill>
                  <a:effectLst/>
                  <a:latin typeface="Verdana" panose="020B0604030504040204" pitchFamily="34" charset="0"/>
                </a:rPr>
                <a:t>-</a:t>
              </a:r>
              <a:endParaRPr lang="en-GB" altLang="es-AR" b="1" baseline="30000">
                <a:solidFill>
                  <a:srgbClr val="000000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34846" name="Text Box 20">
              <a:extLst>
                <a:ext uri="{FF2B5EF4-FFF2-40B4-BE49-F238E27FC236}">
                  <a16:creationId xmlns:a16="http://schemas.microsoft.com/office/drawing/2014/main" id="{7B4628D3-53C4-465D-AE6C-CA438E6DD5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27" y="2725"/>
              <a:ext cx="42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 type="none" w="med" len="lg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AR" altLang="es-AR" b="1">
                  <a:solidFill>
                    <a:srgbClr val="000000"/>
                  </a:solidFill>
                  <a:effectLst/>
                  <a:latin typeface="Verdana" panose="020B0604030504040204" pitchFamily="34" charset="0"/>
                </a:rPr>
                <a:t>H</a:t>
              </a:r>
              <a:r>
                <a:rPr lang="es-AR" altLang="es-AR" b="1" baseline="-25000">
                  <a:solidFill>
                    <a:srgbClr val="000000"/>
                  </a:solidFill>
                  <a:effectLst/>
                  <a:latin typeface="Verdana" panose="020B0604030504040204" pitchFamily="34" charset="0"/>
                </a:rPr>
                <a:t>2</a:t>
              </a:r>
              <a:r>
                <a:rPr lang="es-AR" altLang="es-AR" b="1">
                  <a:solidFill>
                    <a:srgbClr val="000000"/>
                  </a:solidFill>
                  <a:effectLst/>
                  <a:latin typeface="Verdana" panose="020B0604030504040204" pitchFamily="34" charset="0"/>
                </a:rPr>
                <a:t>O</a:t>
              </a:r>
              <a:endParaRPr lang="en-GB" altLang="es-AR" b="1" baseline="30000">
                <a:solidFill>
                  <a:srgbClr val="000000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34847" name="Text Box 29">
              <a:extLst>
                <a:ext uri="{FF2B5EF4-FFF2-40B4-BE49-F238E27FC236}">
                  <a16:creationId xmlns:a16="http://schemas.microsoft.com/office/drawing/2014/main" id="{D7F57AAF-0A7E-42FF-819D-8088DED994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9" y="2679"/>
              <a:ext cx="30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 type="none" w="med" len="lg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AR" altLang="es-AR">
                  <a:solidFill>
                    <a:srgbClr val="000000"/>
                  </a:solidFill>
                  <a:effectLst/>
                  <a:latin typeface="Verdana" panose="020B0604030504040204" pitchFamily="34" charset="0"/>
                </a:rPr>
                <a:t>14</a:t>
              </a:r>
              <a:endParaRPr lang="en-GB" altLang="es-AR">
                <a:solidFill>
                  <a:srgbClr val="000000"/>
                </a:solidFill>
                <a:effectLst/>
                <a:latin typeface="Verdana" panose="020B0604030504040204" pitchFamily="34" charset="0"/>
              </a:endParaRPr>
            </a:p>
          </p:txBody>
        </p:sp>
      </p:grpSp>
      <p:grpSp>
        <p:nvGrpSpPr>
          <p:cNvPr id="6" name="Group 42">
            <a:extLst>
              <a:ext uri="{FF2B5EF4-FFF2-40B4-BE49-F238E27FC236}">
                <a16:creationId xmlns:a16="http://schemas.microsoft.com/office/drawing/2014/main" id="{1292703E-7473-4725-8795-FB183825D53E}"/>
              </a:ext>
            </a:extLst>
          </p:cNvPr>
          <p:cNvGrpSpPr>
            <a:grpSpLocks/>
          </p:cNvGrpSpPr>
          <p:nvPr/>
        </p:nvGrpSpPr>
        <p:grpSpPr bwMode="auto">
          <a:xfrm>
            <a:off x="2051050" y="5661025"/>
            <a:ext cx="4943475" cy="746125"/>
            <a:chOff x="1292" y="3566"/>
            <a:chExt cx="3114" cy="470"/>
          </a:xfrm>
        </p:grpSpPr>
        <p:sp>
          <p:nvSpPr>
            <p:cNvPr id="34842" name="Text Box 15">
              <a:extLst>
                <a:ext uri="{FF2B5EF4-FFF2-40B4-BE49-F238E27FC236}">
                  <a16:creationId xmlns:a16="http://schemas.microsoft.com/office/drawing/2014/main" id="{5FAEF39A-B8A4-40DC-B184-F653511075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65" y="3715"/>
              <a:ext cx="47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 type="none" w="med" len="lg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AR" altLang="es-AR" b="1">
                  <a:solidFill>
                    <a:srgbClr val="000000"/>
                  </a:solidFill>
                  <a:effectLst/>
                  <a:latin typeface="Verdana" panose="020B0604030504040204" pitchFamily="34" charset="0"/>
                </a:rPr>
                <a:t>H</a:t>
              </a:r>
              <a:r>
                <a:rPr lang="es-AR" altLang="es-AR" b="1" baseline="-25000">
                  <a:solidFill>
                    <a:srgbClr val="000000"/>
                  </a:solidFill>
                  <a:effectLst/>
                  <a:latin typeface="Verdana" panose="020B0604030504040204" pitchFamily="34" charset="0"/>
                </a:rPr>
                <a:t>2</a:t>
              </a:r>
              <a:r>
                <a:rPr lang="es-AR" altLang="es-AR" b="1">
                  <a:solidFill>
                    <a:srgbClr val="000000"/>
                  </a:solidFill>
                  <a:effectLst/>
                  <a:latin typeface="Verdana" panose="020B0604030504040204" pitchFamily="34" charset="0"/>
                </a:rPr>
                <a:t>N</a:t>
              </a:r>
              <a:r>
                <a:rPr lang="es-AR" altLang="es-AR" b="1" baseline="30000">
                  <a:solidFill>
                    <a:srgbClr val="000000"/>
                  </a:solidFill>
                  <a:effectLst/>
                  <a:latin typeface="Verdana" panose="020B0604030504040204" pitchFamily="34" charset="0"/>
                </a:rPr>
                <a:t>-</a:t>
              </a:r>
              <a:endParaRPr lang="en-GB" altLang="es-AR" b="1" baseline="30000">
                <a:solidFill>
                  <a:srgbClr val="000000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34843" name="Text Box 21">
              <a:extLst>
                <a:ext uri="{FF2B5EF4-FFF2-40B4-BE49-F238E27FC236}">
                  <a16:creationId xmlns:a16="http://schemas.microsoft.com/office/drawing/2014/main" id="{6DF0D096-4428-41C8-940C-E55F715EF0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3" y="3719"/>
              <a:ext cx="42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 type="none" w="med" len="lg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AR" altLang="es-AR" b="1">
                  <a:solidFill>
                    <a:srgbClr val="000000"/>
                  </a:solidFill>
                  <a:effectLst/>
                  <a:latin typeface="Verdana" panose="020B0604030504040204" pitchFamily="34" charset="0"/>
                </a:rPr>
                <a:t>NH</a:t>
              </a:r>
              <a:r>
                <a:rPr lang="es-AR" altLang="es-AR" b="1" baseline="-25000">
                  <a:solidFill>
                    <a:srgbClr val="000000"/>
                  </a:solidFill>
                  <a:effectLst/>
                  <a:latin typeface="Verdana" panose="020B0604030504040204" pitchFamily="34" charset="0"/>
                </a:rPr>
                <a:t>3</a:t>
              </a:r>
              <a:endParaRPr lang="en-GB" altLang="es-AR" b="1" baseline="-25000">
                <a:solidFill>
                  <a:srgbClr val="000000"/>
                </a:solidFill>
                <a:effectLst/>
                <a:latin typeface="Verdana" panose="020B0604030504040204" pitchFamily="34" charset="0"/>
              </a:endParaRPr>
            </a:p>
          </p:txBody>
        </p:sp>
        <p:graphicFrame>
          <p:nvGraphicFramePr>
            <p:cNvPr id="34819" name="Object 26">
              <a:extLst>
                <a:ext uri="{FF2B5EF4-FFF2-40B4-BE49-F238E27FC236}">
                  <a16:creationId xmlns:a16="http://schemas.microsoft.com/office/drawing/2014/main" id="{A3706F0D-02D7-40B6-BA4E-2A7A491C457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292" y="3566"/>
            <a:ext cx="635" cy="4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921" name="CS ChemDraw Drawing" r:id="rId19" imgW="609480" imgH="452160" progId="ChemDraw.Document.6.0">
                    <p:embed/>
                  </p:oleObj>
                </mc:Choice>
                <mc:Fallback>
                  <p:oleObj name="CS ChemDraw Drawing" r:id="rId19" imgW="609480" imgH="452160" progId="ChemDraw.Document.6.0">
                    <p:embed/>
                    <p:pic>
                      <p:nvPicPr>
                        <p:cNvPr id="0" name="Object 2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92" y="3566"/>
                          <a:ext cx="635" cy="47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28575" algn="ctr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 type="none" w="med" len="lg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844" name="Text Box 30">
              <a:extLst>
                <a:ext uri="{FF2B5EF4-FFF2-40B4-BE49-F238E27FC236}">
                  <a16:creationId xmlns:a16="http://schemas.microsoft.com/office/drawing/2014/main" id="{95FA4E36-BBEE-4351-AE6F-4318CB31CC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06" y="3743"/>
              <a:ext cx="30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 type="none" w="med" len="lg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AR" altLang="es-AR">
                  <a:solidFill>
                    <a:srgbClr val="000000"/>
                  </a:solidFill>
                  <a:effectLst/>
                  <a:latin typeface="Verdana" panose="020B0604030504040204" pitchFamily="34" charset="0"/>
                </a:rPr>
                <a:t>36</a:t>
              </a:r>
              <a:endParaRPr lang="en-GB" altLang="es-AR">
                <a:solidFill>
                  <a:srgbClr val="000000"/>
                </a:solidFill>
                <a:effectLst/>
                <a:latin typeface="Verdana" panose="020B0604030504040204" pitchFamily="34" charset="0"/>
              </a:endParaRPr>
            </a:p>
          </p:txBody>
        </p:sp>
      </p:grpSp>
      <p:grpSp>
        <p:nvGrpSpPr>
          <p:cNvPr id="7" name="Group 43">
            <a:extLst>
              <a:ext uri="{FF2B5EF4-FFF2-40B4-BE49-F238E27FC236}">
                <a16:creationId xmlns:a16="http://schemas.microsoft.com/office/drawing/2014/main" id="{5CC6C1AF-70FA-4E74-84D9-7821023AC2BD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2276475"/>
            <a:ext cx="2317750" cy="865188"/>
            <a:chOff x="476" y="1434"/>
            <a:chExt cx="1460" cy="545"/>
          </a:xfrm>
        </p:grpSpPr>
        <p:sp>
          <p:nvSpPr>
            <p:cNvPr id="133151" name="AutoShape 31">
              <a:extLst>
                <a:ext uri="{FF2B5EF4-FFF2-40B4-BE49-F238E27FC236}">
                  <a16:creationId xmlns:a16="http://schemas.microsoft.com/office/drawing/2014/main" id="{6C343DD6-9D10-43FD-925F-FA910DFC34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5" y="1434"/>
              <a:ext cx="771" cy="545"/>
            </a:xfrm>
            <a:prstGeom prst="roundRect">
              <a:avLst>
                <a:gd name="adj" fmla="val 16667"/>
              </a:avLst>
            </a:prstGeom>
            <a:noFill/>
            <a:ln w="57150" algn="ctr">
              <a:solidFill>
                <a:srgbClr val="FF0066"/>
              </a:solidFill>
              <a:round/>
              <a:headEnd/>
              <a:tailEnd type="none" w="med" len="lg"/>
            </a:ln>
            <a:effectLst>
              <a:outerShdw dist="17961" dir="2700000" algn="ctr" rotWithShape="0">
                <a:srgbClr val="000000"/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s-ES">
                <a:latin typeface="Arial" charset="0"/>
                <a:cs typeface="Arial" charset="0"/>
              </a:endParaRPr>
            </a:p>
          </p:txBody>
        </p:sp>
        <p:sp>
          <p:nvSpPr>
            <p:cNvPr id="133153" name="Text Box 33">
              <a:extLst>
                <a:ext uri="{FF2B5EF4-FFF2-40B4-BE49-F238E27FC236}">
                  <a16:creationId xmlns:a16="http://schemas.microsoft.com/office/drawing/2014/main" id="{F5BA1267-3195-4F99-9D5F-7602B19D92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6" y="1525"/>
              <a:ext cx="68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 type="none" w="med" len="lg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s-AR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  <a:cs typeface="Arial" charset="0"/>
                </a:rPr>
                <a:t>Más reactivo</a:t>
              </a:r>
              <a:endParaRPr lang="en-GB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endParaRPr>
            </a:p>
          </p:txBody>
        </p:sp>
      </p:grpSp>
      <p:grpSp>
        <p:nvGrpSpPr>
          <p:cNvPr id="8" name="Group 44">
            <a:extLst>
              <a:ext uri="{FF2B5EF4-FFF2-40B4-BE49-F238E27FC236}">
                <a16:creationId xmlns:a16="http://schemas.microsoft.com/office/drawing/2014/main" id="{870CCE95-2E7C-4BB5-B7C8-E67116D57D09}"/>
              </a:ext>
            </a:extLst>
          </p:cNvPr>
          <p:cNvGrpSpPr>
            <a:grpSpLocks/>
          </p:cNvGrpSpPr>
          <p:nvPr/>
        </p:nvGrpSpPr>
        <p:grpSpPr bwMode="auto">
          <a:xfrm>
            <a:off x="684213" y="5608638"/>
            <a:ext cx="2419350" cy="865187"/>
            <a:chOff x="431" y="3533"/>
            <a:chExt cx="1524" cy="545"/>
          </a:xfrm>
        </p:grpSpPr>
        <p:sp>
          <p:nvSpPr>
            <p:cNvPr id="133152" name="AutoShape 32">
              <a:extLst>
                <a:ext uri="{FF2B5EF4-FFF2-40B4-BE49-F238E27FC236}">
                  <a16:creationId xmlns:a16="http://schemas.microsoft.com/office/drawing/2014/main" id="{68D5AAB5-8CDB-4098-B6E0-B62A0B2CC7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4" y="3533"/>
              <a:ext cx="771" cy="545"/>
            </a:xfrm>
            <a:prstGeom prst="roundRect">
              <a:avLst>
                <a:gd name="adj" fmla="val 16667"/>
              </a:avLst>
            </a:prstGeom>
            <a:noFill/>
            <a:ln w="57150" algn="ctr">
              <a:solidFill>
                <a:srgbClr val="9966FF"/>
              </a:solidFill>
              <a:round/>
              <a:headEnd/>
              <a:tailEnd type="none" w="med" len="lg"/>
            </a:ln>
            <a:effectLst>
              <a:outerShdw dist="17961" dir="2700000" algn="ctr" rotWithShape="0">
                <a:srgbClr val="000000"/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s-ES">
                <a:latin typeface="Arial" charset="0"/>
                <a:cs typeface="Arial" charset="0"/>
              </a:endParaRPr>
            </a:p>
          </p:txBody>
        </p:sp>
        <p:sp>
          <p:nvSpPr>
            <p:cNvPr id="133154" name="Text Box 34">
              <a:extLst>
                <a:ext uri="{FF2B5EF4-FFF2-40B4-BE49-F238E27FC236}">
                  <a16:creationId xmlns:a16="http://schemas.microsoft.com/office/drawing/2014/main" id="{CB9216C0-3E79-46E3-828B-BFED2F96B1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1" y="3612"/>
              <a:ext cx="68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 type="none" w="med" len="lg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s-AR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</a:rPr>
                <a:t>Menos reactivo</a:t>
              </a:r>
              <a:endParaRPr lang="en-GB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endParaRPr>
            </a:p>
          </p:txBody>
        </p:sp>
      </p:grpSp>
      <p:grpSp>
        <p:nvGrpSpPr>
          <p:cNvPr id="9" name="Group 45">
            <a:extLst>
              <a:ext uri="{FF2B5EF4-FFF2-40B4-BE49-F238E27FC236}">
                <a16:creationId xmlns:a16="http://schemas.microsoft.com/office/drawing/2014/main" id="{D4C646DE-07F5-4B87-8AFA-AFE8786457E1}"/>
              </a:ext>
            </a:extLst>
          </p:cNvPr>
          <p:cNvGrpSpPr>
            <a:grpSpLocks/>
          </p:cNvGrpSpPr>
          <p:nvPr/>
        </p:nvGrpSpPr>
        <p:grpSpPr bwMode="auto">
          <a:xfrm>
            <a:off x="7453313" y="4371975"/>
            <a:ext cx="1439862" cy="2155825"/>
            <a:chOff x="4695" y="2754"/>
            <a:chExt cx="907" cy="1358"/>
          </a:xfrm>
        </p:grpSpPr>
        <p:graphicFrame>
          <p:nvGraphicFramePr>
            <p:cNvPr id="34818" name="Object 35">
              <a:extLst>
                <a:ext uri="{FF2B5EF4-FFF2-40B4-BE49-F238E27FC236}">
                  <a16:creationId xmlns:a16="http://schemas.microsoft.com/office/drawing/2014/main" id="{9B9F7DE0-29D2-47AB-9F52-30D1FA2EF2C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785" y="3566"/>
            <a:ext cx="725" cy="5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922" name="CS ChemDraw Drawing" r:id="rId21" imgW="700200" imgH="477360" progId="ChemDraw.Document.6.0">
                    <p:embed/>
                  </p:oleObj>
                </mc:Choice>
                <mc:Fallback>
                  <p:oleObj name="CS ChemDraw Drawing" r:id="rId21" imgW="700200" imgH="477360" progId="ChemDraw.Document.6.0">
                    <p:embed/>
                    <p:pic>
                      <p:nvPicPr>
                        <p:cNvPr id="0" name="Object 3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85" y="3566"/>
                          <a:ext cx="725" cy="54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28575" algn="ctr">
                          <a:solidFill>
                            <a:srgbClr val="000000"/>
                          </a:solidFill>
                          <a:miter lim="800000"/>
                          <a:headEnd/>
                          <a:tailEnd type="none" w="med" len="lg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3156" name="Text Box 36">
              <a:extLst>
                <a:ext uri="{FF2B5EF4-FFF2-40B4-BE49-F238E27FC236}">
                  <a16:creationId xmlns:a16="http://schemas.microsoft.com/office/drawing/2014/main" id="{42864AC0-4C70-434D-BA3E-3EC9F89568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95" y="2754"/>
              <a:ext cx="907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 type="none" w="med" len="lg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s-AR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cs typeface="Arial" charset="0"/>
                </a:rPr>
                <a:t>Mayor contribución</a:t>
              </a:r>
              <a:endParaRPr lang="en-GB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133157" name="AutoShape 37">
              <a:extLst>
                <a:ext uri="{FF2B5EF4-FFF2-40B4-BE49-F238E27FC236}">
                  <a16:creationId xmlns:a16="http://schemas.microsoft.com/office/drawing/2014/main" id="{1880E949-4ACE-4805-BA3B-02CEC62865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7" y="3158"/>
              <a:ext cx="182" cy="317"/>
            </a:xfrm>
            <a:prstGeom prst="downArrow">
              <a:avLst>
                <a:gd name="adj1" fmla="val 50000"/>
                <a:gd name="adj2" fmla="val 43544"/>
              </a:avLst>
            </a:prstGeom>
            <a:solidFill>
              <a:schemeClr val="accent1"/>
            </a:solidFill>
            <a:ln w="28575" algn="ctr">
              <a:solidFill>
                <a:srgbClr val="000000"/>
              </a:solidFill>
              <a:miter lim="800000"/>
              <a:headEnd/>
              <a:tailEnd type="none" w="med" len="lg"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s-ES">
                <a:latin typeface="Arial" charset="0"/>
                <a:cs typeface="Arial" charset="0"/>
              </a:endParaRPr>
            </a:p>
          </p:txBody>
        </p:sp>
      </p:grp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B2DA789E-403D-487C-A235-C3C98510416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809"/>
    </mc:Choice>
    <mc:Fallback xmlns="">
      <p:transition spd="slow" advTm="343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3.6|35.8|46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5|5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6|1.6|9.3|11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6|95.3|76.8|36.2|21.8|22.4|1.6|1.6"/>
</p:tagLst>
</file>

<file path=ppt/theme/theme1.xml><?xml version="1.0" encoding="utf-8"?>
<a:theme xmlns:a="http://schemas.openxmlformats.org/drawingml/2006/main" name="Glass Layers">
  <a:themeElements>
    <a:clrScheme name="Glass Layers 1">
      <a:dk1>
        <a:srgbClr val="FF9900"/>
      </a:dk1>
      <a:lt1>
        <a:srgbClr val="FFFFFF"/>
      </a:lt1>
      <a:dk2>
        <a:srgbClr val="FFCC66"/>
      </a:dk2>
      <a:lt2>
        <a:srgbClr val="CC6600"/>
      </a:lt2>
      <a:accent1>
        <a:srgbClr val="F05000"/>
      </a:accent1>
      <a:accent2>
        <a:srgbClr val="B28300"/>
      </a:accent2>
      <a:accent3>
        <a:srgbClr val="FFE2B8"/>
      </a:accent3>
      <a:accent4>
        <a:srgbClr val="DADADA"/>
      </a:accent4>
      <a:accent5>
        <a:srgbClr val="F6B3AA"/>
      </a:accent5>
      <a:accent6>
        <a:srgbClr val="A17600"/>
      </a:accent6>
      <a:hlink>
        <a:srgbClr val="99CC00"/>
      </a:hlink>
      <a:folHlink>
        <a:srgbClr val="008000"/>
      </a:folHlink>
    </a:clrScheme>
    <a:fontScheme name="Glass Layers">
      <a:majorFont>
        <a:latin typeface="Verdana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rgbClr val="000000"/>
          </a:solidFill>
          <a:prstDash val="solid"/>
          <a:round/>
          <a:headEnd type="none" w="med" len="med"/>
          <a:tailEnd type="stealth" w="med" len="lg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rgbClr val="000000"/>
          </a:solidFill>
          <a:prstDash val="solid"/>
          <a:round/>
          <a:headEnd type="none" w="med" len="med"/>
          <a:tailEnd type="stealth" w="med" len="lg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cs typeface="Arial" charset="0"/>
          </a:defRPr>
        </a:defPPr>
      </a:lstStyle>
    </a:lnDef>
  </a:objectDefaults>
  <a:extraClrSchemeLst>
    <a:extraClrScheme>
      <a:clrScheme name="Glass Layers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ss Layers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Glass Layers</Template>
  <TotalTime>3356</TotalTime>
  <Words>396</Words>
  <Application>Microsoft Office PowerPoint</Application>
  <PresentationFormat>Presentación en pantalla (4:3)</PresentationFormat>
  <Paragraphs>71</Paragraphs>
  <Slides>6</Slides>
  <Notes>3</Notes>
  <HiddenSlides>0</HiddenSlides>
  <MMClips>5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3" baseType="lpstr">
      <vt:lpstr>Arial</vt:lpstr>
      <vt:lpstr>Freestyle Script</vt:lpstr>
      <vt:lpstr>Symbol</vt:lpstr>
      <vt:lpstr>Verdana</vt:lpstr>
      <vt:lpstr>Wingdings</vt:lpstr>
      <vt:lpstr>Glass Layers</vt:lpstr>
      <vt:lpstr>CS ChemDraw Drawing</vt:lpstr>
      <vt:lpstr>Acidos Carboxílicos y sus Derivados</vt:lpstr>
      <vt:lpstr>Los Acidos Carboxílicos</vt:lpstr>
      <vt:lpstr>Obtención de Acidos Carboxílicos</vt:lpstr>
      <vt:lpstr>Obtención de Derivados de Acidos Carboxílicos</vt:lpstr>
      <vt:lpstr>Reactividad del Grupo Carbonilo</vt:lpstr>
      <vt:lpstr>Reactividad del Grupo Carbonilo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Aldehídos y Cetonas</dc:title>
  <dc:creator>Miriam A. Martins Alho</dc:creator>
  <cp:lastModifiedBy>Miriam Amelia Martins Alho</cp:lastModifiedBy>
  <cp:revision>115</cp:revision>
  <dcterms:created xsi:type="dcterms:W3CDTF">2013-03-28T20:28:53Z</dcterms:created>
  <dcterms:modified xsi:type="dcterms:W3CDTF">2021-11-17T14:56:51Z</dcterms:modified>
</cp:coreProperties>
</file>