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1" r:id="rId13"/>
    <p:sldId id="262" r:id="rId14"/>
    <p:sldId id="263" r:id="rId15"/>
    <p:sldId id="274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65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09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55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34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67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11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70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82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16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91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A2B3-3F01-4DF2-8977-7B36A6C70AFF}" type="datetimeFigureOut">
              <a:rPr lang="es-ES" smtClean="0"/>
              <a:t>12/06/2020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CF69-70DC-4CE0-913C-79FFD12E4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48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ma"/><Relationship Id="rId7" Type="http://schemas.openxmlformats.org/officeDocument/2006/relationships/image" Target="../media/image16.emf"/><Relationship Id="rId2" Type="http://schemas.microsoft.com/office/2007/relationships/media" Target="../media/media10.wm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media11.wma"/><Relationship Id="rId7" Type="http://schemas.openxmlformats.org/officeDocument/2006/relationships/image" Target="../media/image18.emf"/><Relationship Id="rId2" Type="http://schemas.microsoft.com/office/2007/relationships/media" Target="../media/media11.wm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media13.wma"/><Relationship Id="rId7" Type="http://schemas.openxmlformats.org/officeDocument/2006/relationships/oleObject" Target="../embeddings/oleObject15.bin"/><Relationship Id="rId2" Type="http://schemas.microsoft.com/office/2007/relationships/media" Target="../media/media13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14.wma"/><Relationship Id="rId7" Type="http://schemas.openxmlformats.org/officeDocument/2006/relationships/image" Target="../media/image26.emf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m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wma"/><Relationship Id="rId7" Type="http://schemas.openxmlformats.org/officeDocument/2006/relationships/image" Target="../media/image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2.png"/><Relationship Id="rId2" Type="http://schemas.microsoft.com/office/2007/relationships/media" Target="../media/media2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media3.wma"/><Relationship Id="rId7" Type="http://schemas.openxmlformats.org/officeDocument/2006/relationships/oleObject" Target="../embeddings/oleObject3.bin"/><Relationship Id="rId2" Type="http://schemas.microsoft.com/office/2007/relationships/media" Target="../media/media3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7.wma"/><Relationship Id="rId7" Type="http://schemas.openxmlformats.org/officeDocument/2006/relationships/oleObject" Target="../embeddings/oleObject6.bin"/><Relationship Id="rId2" Type="http://schemas.microsoft.com/office/2007/relationships/media" Target="../media/media7.wm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8.wma"/><Relationship Id="rId7" Type="http://schemas.openxmlformats.org/officeDocument/2006/relationships/oleObject" Target="../embeddings/oleObject9.bin"/><Relationship Id="rId2" Type="http://schemas.microsoft.com/office/2007/relationships/media" Target="../media/media8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51"/>
            <a:ext cx="12192002" cy="68580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"/>
    </mc:Choice>
    <mc:Fallback xmlns="">
      <p:transition spd="slow" advTm="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Romina\Desktop\10k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76" y="1594094"/>
            <a:ext cx="5095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66670" y="412124"/>
            <a:ext cx="338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ESTERIFICACION DE FISCHER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66670" y="953671"/>
            <a:ext cx="262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REACCION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941713" y="1774398"/>
            <a:ext cx="4941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SEGÚN EL ALCOHOL QUE REACCIONE ES EL ESTER FORMADO. MUCHOS DE ESTOS PRODUCTOS PRESENTAN AROMAS CARACTERISTICOS</a:t>
            </a:r>
            <a:endParaRPr lang="es-ES" dirty="0"/>
          </a:p>
        </p:txBody>
      </p:sp>
      <p:graphicFrame>
        <p:nvGraphicFramePr>
          <p:cNvPr id="6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98584"/>
              </p:ext>
            </p:extLst>
          </p:nvPr>
        </p:nvGraphicFramePr>
        <p:xfrm>
          <a:off x="421761" y="3575204"/>
          <a:ext cx="6380164" cy="2837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392"/>
                <a:gridCol w="986472"/>
                <a:gridCol w="1571223"/>
                <a:gridCol w="1100634"/>
                <a:gridCol w="1219443"/>
              </a:tblGrid>
              <a:tr h="1008469">
                <a:tc>
                  <a:txBody>
                    <a:bodyPr/>
                    <a:lstStyle/>
                    <a:p>
                      <a:r>
                        <a:rPr lang="es-AR" sz="1800" dirty="0" smtClean="0"/>
                        <a:t>Alcohol</a:t>
                      </a:r>
                    </a:p>
                    <a:p>
                      <a:endParaRPr lang="es-AR" sz="1800" dirty="0" smtClean="0"/>
                    </a:p>
                    <a:p>
                      <a:r>
                        <a:rPr lang="es-AR" sz="1800" dirty="0" smtClean="0"/>
                        <a:t>3 </a:t>
                      </a:r>
                      <a:r>
                        <a:rPr lang="es-AR" sz="1800" dirty="0" err="1" smtClean="0"/>
                        <a:t>mL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 smtClean="0"/>
                        <a:t>1°</a:t>
                      </a:r>
                    </a:p>
                    <a:p>
                      <a:pPr algn="ctr"/>
                      <a:r>
                        <a:rPr lang="es-AR" sz="1800" dirty="0" err="1" smtClean="0"/>
                        <a:t>EtOH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 smtClean="0"/>
                        <a:t>2°</a:t>
                      </a:r>
                    </a:p>
                    <a:p>
                      <a:pPr algn="ctr"/>
                      <a:r>
                        <a:rPr lang="es-AR" sz="1800" dirty="0" smtClean="0"/>
                        <a:t>ALCOHOL ISOPROPILICO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dirty="0" smtClean="0"/>
                        <a:t>3°</a:t>
                      </a:r>
                    </a:p>
                    <a:p>
                      <a:pPr algn="ctr"/>
                      <a:r>
                        <a:rPr lang="es-AR" sz="1800" dirty="0" smtClean="0"/>
                        <a:t>ALCOHOL AMILICO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>
                  <a:txBody>
                    <a:bodyPr/>
                    <a:lstStyle/>
                    <a:p>
                      <a:pPr algn="ctr"/>
                      <a:endParaRPr lang="es-AR" sz="1800" dirty="0" smtClean="0"/>
                    </a:p>
                    <a:p>
                      <a:pPr algn="ctr"/>
                      <a:r>
                        <a:rPr lang="es-AR" sz="1800" dirty="0" err="1" smtClean="0"/>
                        <a:t>MeOH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</a:tr>
              <a:tr h="1019273">
                <a:tc>
                  <a:txBody>
                    <a:bodyPr/>
                    <a:lstStyle/>
                    <a:p>
                      <a:r>
                        <a:rPr lang="es-AR" sz="1800" dirty="0" smtClean="0"/>
                        <a:t>ácido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 gridSpan="3">
                  <a:txBody>
                    <a:bodyPr/>
                    <a:lstStyle/>
                    <a:p>
                      <a:pPr algn="ctr"/>
                      <a:endParaRPr lang="es-AR" sz="1800" dirty="0" smtClean="0"/>
                    </a:p>
                    <a:p>
                      <a:pPr algn="ctr"/>
                      <a:r>
                        <a:rPr lang="es-AR" sz="1800" dirty="0" smtClean="0"/>
                        <a:t>Ácido</a:t>
                      </a:r>
                      <a:r>
                        <a:rPr lang="es-AR" sz="1800" baseline="0" dirty="0" smtClean="0"/>
                        <a:t> a</a:t>
                      </a:r>
                      <a:r>
                        <a:rPr lang="es-AR" sz="1800" dirty="0" smtClean="0"/>
                        <a:t>cético</a:t>
                      </a:r>
                    </a:p>
                    <a:p>
                      <a:pPr algn="ctr"/>
                      <a:endParaRPr lang="es-AR" sz="1800" dirty="0" smtClean="0"/>
                    </a:p>
                    <a:p>
                      <a:pPr algn="ctr"/>
                      <a:r>
                        <a:rPr lang="es-AR" sz="1800" dirty="0" smtClean="0"/>
                        <a:t>3 </a:t>
                      </a:r>
                      <a:r>
                        <a:rPr lang="es-AR" sz="1800" dirty="0" err="1" smtClean="0"/>
                        <a:t>mL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sz="1800" dirty="0" smtClean="0"/>
                    </a:p>
                    <a:p>
                      <a:pPr algn="ctr"/>
                      <a:endParaRPr lang="es-AR" sz="1800" dirty="0" smtClean="0"/>
                    </a:p>
                    <a:p>
                      <a:pPr algn="ctr"/>
                      <a:endParaRPr lang="es-AR" sz="1800" dirty="0" smtClean="0"/>
                    </a:p>
                    <a:p>
                      <a:pPr algn="ctr"/>
                      <a:r>
                        <a:rPr lang="es-AR" sz="1800" dirty="0" smtClean="0"/>
                        <a:t>0,5 g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</a:tr>
              <a:tr h="370971">
                <a:tc>
                  <a:txBody>
                    <a:bodyPr/>
                    <a:lstStyle/>
                    <a:p>
                      <a:r>
                        <a:rPr lang="es-AR" sz="1800" dirty="0" smtClean="0"/>
                        <a:t>Catalizador</a:t>
                      </a:r>
                    </a:p>
                    <a:p>
                      <a:r>
                        <a:rPr lang="es-AR" sz="1800" dirty="0" smtClean="0"/>
                        <a:t> 0,5 </a:t>
                      </a:r>
                      <a:r>
                        <a:rPr lang="es-AR" sz="1800" dirty="0" err="1" smtClean="0"/>
                        <a:t>mL</a:t>
                      </a:r>
                      <a:endParaRPr lang="es-AR" sz="1800" dirty="0"/>
                    </a:p>
                  </a:txBody>
                  <a:tcPr marL="91458" marR="91458" marT="45736" marB="4573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AR" sz="1800" dirty="0" smtClean="0"/>
                        <a:t>H</a:t>
                      </a:r>
                      <a:r>
                        <a:rPr lang="es-AR" sz="1800" baseline="-25000" dirty="0" smtClean="0"/>
                        <a:t>2</a:t>
                      </a:r>
                      <a:r>
                        <a:rPr lang="es-AR" sz="1800" dirty="0" smtClean="0"/>
                        <a:t>SO</a:t>
                      </a:r>
                      <a:r>
                        <a:rPr lang="es-AR" sz="1800" baseline="-25000" dirty="0" smtClean="0"/>
                        <a:t>4 </a:t>
                      </a:r>
                      <a:r>
                        <a:rPr lang="es-AR" sz="1800" baseline="0" dirty="0" smtClean="0"/>
                        <a:t>(c)</a:t>
                      </a:r>
                      <a:endParaRPr lang="es-AR" sz="1800" baseline="-25000" dirty="0"/>
                    </a:p>
                  </a:txBody>
                  <a:tcPr marL="91458" marR="91458" marT="45736" marB="45736"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AR" baseline="-25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21761" y="2951800"/>
            <a:ext cx="658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EXPERIMENTAL: COLOCAR EN TUBOS DE ENSAYO </a:t>
            </a:r>
            <a:endParaRPr lang="es-ES" dirty="0"/>
          </a:p>
        </p:txBody>
      </p:sp>
      <p:graphicFrame>
        <p:nvGraphicFramePr>
          <p:cNvPr id="8" name="1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46890"/>
              </p:ext>
            </p:extLst>
          </p:nvPr>
        </p:nvGraphicFramePr>
        <p:xfrm>
          <a:off x="5698076" y="4550089"/>
          <a:ext cx="950912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CS ChemDraw Drawing" r:id="rId6" imgW="662661" imgH="653441" progId="ChemDraw.Document.6.0">
                  <p:embed/>
                </p:oleObj>
              </mc:Choice>
              <mc:Fallback>
                <p:oleObj name="CS ChemDraw Drawing" r:id="rId6" imgW="662661" imgH="65344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076" y="4550089"/>
                        <a:ext cx="950912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6888945" y="4014148"/>
            <a:ext cx="532876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Calentar los tubos </a:t>
            </a:r>
            <a:r>
              <a:rPr lang="es-AR" altLang="es-ES" sz="1800" dirty="0">
                <a:latin typeface="Arial" panose="020B0604020202020204" pitchFamily="34" charset="0"/>
              </a:rPr>
              <a:t>a baño maría 3 min.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Volcar </a:t>
            </a:r>
            <a:r>
              <a:rPr lang="es-AR" altLang="es-ES" sz="1800" dirty="0">
                <a:latin typeface="Arial" panose="020B0604020202020204" pitchFamily="34" charset="0"/>
              </a:rPr>
              <a:t>en agua </a:t>
            </a:r>
            <a:r>
              <a:rPr lang="es-AR" altLang="es-ES" sz="1800" dirty="0" smtClean="0">
                <a:latin typeface="Arial" panose="020B0604020202020204" pitchFamily="34" charset="0"/>
              </a:rPr>
              <a:t>fría para que los</a:t>
            </a:r>
            <a:r>
              <a:rPr lang="es-AR" altLang="es-ES" sz="1800" dirty="0" smtClean="0"/>
              <a:t> </a:t>
            </a:r>
            <a:r>
              <a:rPr lang="es-AR" altLang="es-ES" sz="1800" dirty="0">
                <a:latin typeface="Arial" panose="020B0604020202020204" pitchFamily="34" charset="0"/>
              </a:rPr>
              <a:t>ésteres </a:t>
            </a:r>
            <a:r>
              <a:rPr lang="es-AR" altLang="es-ES" sz="1800" dirty="0" smtClean="0">
                <a:latin typeface="Arial" panose="020B0604020202020204" pitchFamily="34" charset="0"/>
              </a:rPr>
              <a:t>precipiten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Añadir NaHCO</a:t>
            </a:r>
            <a:r>
              <a:rPr lang="es-AR" altLang="es-ES" sz="1800" baseline="-25000" dirty="0" smtClean="0">
                <a:latin typeface="Arial" panose="020B0604020202020204" pitchFamily="34" charset="0"/>
              </a:rPr>
              <a:t>3</a:t>
            </a:r>
            <a:r>
              <a:rPr lang="es-AR" altLang="es-ES" sz="1800" dirty="0" smtClean="0">
                <a:latin typeface="Arial" panose="020B0604020202020204" pitchFamily="34" charset="0"/>
              </a:rPr>
              <a:t> </a:t>
            </a:r>
            <a:r>
              <a:rPr lang="es-AR" altLang="es-ES" sz="1800" dirty="0">
                <a:latin typeface="Arial" panose="020B0604020202020204" pitchFamily="34" charset="0"/>
              </a:rPr>
              <a:t>(s</a:t>
            </a:r>
            <a:r>
              <a:rPr lang="es-AR" altLang="es-ES" sz="1800" dirty="0" smtClean="0">
                <a:latin typeface="Arial" panose="020B0604020202020204" pitchFamily="34" charset="0"/>
              </a:rPr>
              <a:t>) para</a:t>
            </a:r>
            <a:r>
              <a:rPr lang="es-AR" altLang="es-ES" sz="1800" dirty="0" smtClean="0"/>
              <a:t> </a:t>
            </a:r>
            <a:r>
              <a:rPr lang="es-AR" altLang="es-ES" sz="1800" dirty="0">
                <a:latin typeface="Arial" panose="020B0604020202020204" pitchFamily="34" charset="0"/>
              </a:rPr>
              <a:t>neutralizar el medio H</a:t>
            </a:r>
            <a:r>
              <a:rPr lang="es-AR" altLang="es-ES" sz="1800" baseline="30000" dirty="0" smtClean="0">
                <a:latin typeface="Arial" panose="020B0604020202020204" pitchFamily="34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ES" sz="1800" baseline="30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Percibir el aroma formado en cada reacción. 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ES" sz="1800" dirty="0">
              <a:latin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07"/>
    </mc:Choice>
    <mc:Fallback xmlns="">
      <p:transition spd="slow" advTm="14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9093" y="334851"/>
            <a:ext cx="46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TRANSESTERIFICACION: BIODIESEL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09093" y="704183"/>
            <a:ext cx="48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REACCION</a:t>
            </a:r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30" y="1295729"/>
            <a:ext cx="84963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CuadroTexto"/>
          <p:cNvSpPr txBox="1">
            <a:spLocks noChangeArrowheads="1"/>
          </p:cNvSpPr>
          <p:nvPr/>
        </p:nvSpPr>
        <p:spPr bwMode="auto">
          <a:xfrm>
            <a:off x="472628" y="5807075"/>
            <a:ext cx="2689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120 </a:t>
            </a:r>
            <a:r>
              <a:rPr lang="es-AR" altLang="es-ES" sz="1800" dirty="0" err="1">
                <a:latin typeface="Arial" panose="020B0604020202020204" pitchFamily="34" charset="0"/>
              </a:rPr>
              <a:t>mL</a:t>
            </a:r>
            <a:r>
              <a:rPr lang="es-AR" altLang="es-ES" sz="1800" dirty="0">
                <a:latin typeface="Arial" panose="020B0604020202020204" pitchFamily="34" charset="0"/>
              </a:rPr>
              <a:t> </a:t>
            </a:r>
            <a:r>
              <a:rPr lang="es-AR" altLang="es-ES" sz="1800" dirty="0" smtClean="0">
                <a:latin typeface="Arial" panose="020B0604020202020204" pitchFamily="34" charset="0"/>
              </a:rPr>
              <a:t>aceite de girasol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30 </a:t>
            </a:r>
            <a:r>
              <a:rPr lang="es-AR" altLang="es-ES" sz="1800" dirty="0" err="1">
                <a:latin typeface="Arial" panose="020B0604020202020204" pitchFamily="34" charset="0"/>
              </a:rPr>
              <a:t>mL</a:t>
            </a:r>
            <a:r>
              <a:rPr lang="es-AR" altLang="es-ES" sz="1800" dirty="0">
                <a:latin typeface="Arial" panose="020B0604020202020204" pitchFamily="34" charset="0"/>
              </a:rPr>
              <a:t> KOH/</a:t>
            </a:r>
            <a:r>
              <a:rPr lang="es-AR" altLang="es-ES" sz="1800" dirty="0" err="1">
                <a:latin typeface="Arial" panose="020B0604020202020204" pitchFamily="34" charset="0"/>
              </a:rPr>
              <a:t>MeOH</a:t>
            </a:r>
            <a:r>
              <a:rPr lang="es-AR" altLang="es-ES" sz="1800" dirty="0">
                <a:latin typeface="Arial" panose="020B0604020202020204" pitchFamily="34" charset="0"/>
              </a:rPr>
              <a:t> </a:t>
            </a:r>
            <a:r>
              <a:rPr lang="es-AR" altLang="es-ES" sz="1800" dirty="0" err="1">
                <a:latin typeface="Arial" panose="020B0604020202020204" pitchFamily="34" charset="0"/>
              </a:rPr>
              <a:t>anh</a:t>
            </a:r>
            <a:endParaRPr lang="es-AR" altLang="es-ES" sz="1800" dirty="0">
              <a:latin typeface="Arial" panose="020B0604020202020204" pitchFamily="34" charset="0"/>
            </a:endParaRPr>
          </a:p>
        </p:txBody>
      </p:sp>
      <p:graphicFrame>
        <p:nvGraphicFramePr>
          <p:cNvPr id="6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84874"/>
              </p:ext>
            </p:extLst>
          </p:nvPr>
        </p:nvGraphicFramePr>
        <p:xfrm>
          <a:off x="1109461" y="3430639"/>
          <a:ext cx="1191654" cy="233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CS ChemDraw Drawing" r:id="rId6" imgW="2244802" imgH="4399354" progId="ChemDraw.Document.6.0">
                  <p:embed/>
                </p:oleObj>
              </mc:Choice>
              <mc:Fallback>
                <p:oleObj name="CS ChemDraw Drawing" r:id="rId6" imgW="2244802" imgH="439935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461" y="3430639"/>
                        <a:ext cx="1191654" cy="2336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09093" y="2869720"/>
            <a:ext cx="22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</a:t>
            </a:r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2653048" y="4726546"/>
            <a:ext cx="12878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575775" y="4137173"/>
            <a:ext cx="1403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/>
                </a:solidFill>
              </a:rPr>
              <a:t>CALENTAR A REFLUJO 1 HORA</a:t>
            </a:r>
          </a:p>
          <a:p>
            <a:endParaRPr lang="es-ES" sz="1400" dirty="0">
              <a:solidFill>
                <a:schemeClr val="accent1"/>
              </a:solidFill>
            </a:endParaRPr>
          </a:p>
          <a:p>
            <a:r>
              <a:rPr lang="es-ES" sz="1400" dirty="0" smtClean="0">
                <a:solidFill>
                  <a:schemeClr val="accent1"/>
                </a:solidFill>
              </a:rPr>
              <a:t>PASAR A UNA AMPOLLA DE DECANTACION</a:t>
            </a:r>
            <a:endParaRPr lang="es-ES" sz="1400" dirty="0">
              <a:solidFill>
                <a:schemeClr val="accent1"/>
              </a:solidFill>
            </a:endParaRPr>
          </a:p>
        </p:txBody>
      </p:sp>
      <p:graphicFrame>
        <p:nvGraphicFramePr>
          <p:cNvPr id="12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122853"/>
              </p:ext>
            </p:extLst>
          </p:nvPr>
        </p:nvGraphicFramePr>
        <p:xfrm>
          <a:off x="4254232" y="3203849"/>
          <a:ext cx="1622103" cy="3045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CS ChemDraw Drawing" r:id="rId8" imgW="2861697" imgH="5365491" progId="ChemDraw.Document.6.0">
                  <p:embed/>
                </p:oleObj>
              </mc:Choice>
              <mc:Fallback>
                <p:oleObj name="CS ChemDraw Drawing" r:id="rId8" imgW="2861697" imgH="536549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232" y="3203849"/>
                        <a:ext cx="1622103" cy="3045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ector recto de flecha 13"/>
          <p:cNvCxnSpPr/>
          <p:nvPr/>
        </p:nvCxnSpPr>
        <p:spPr>
          <a:xfrm flipH="1">
            <a:off x="4623515" y="5048518"/>
            <a:ext cx="441768" cy="128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5151550" y="5048518"/>
            <a:ext cx="386365" cy="128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4293161" y="6231211"/>
            <a:ext cx="66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992797" y="6231211"/>
            <a:ext cx="256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FO (PROBETA PREVIAMENTE PESADA)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369595" y="3158495"/>
            <a:ext cx="148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DEJAR ENFRIAR Y VER SEPARACION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318544" y="3296994"/>
            <a:ext cx="436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 LA FO SE ENCUENTRAN LOS ESTERES METILICOS. PESAR LA PROBETA CON EL LIQUIDO Y CALCULAR LA DENSIDAD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318544" y="4549676"/>
            <a:ext cx="4658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>
                <a:solidFill>
                  <a:schemeClr val="accent6">
                    <a:lumMod val="75000"/>
                  </a:schemeClr>
                </a:solidFill>
              </a:rPr>
              <a:t>PRUEBA DE CALIDAD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: EN LA AMPOLLA LIMPIA COLOCAR IGUALES VOLUMENES DE BIODIESEL Y AGUA. AGITAR VIGOROSAMENTE Y EVALUAR EL TIEMPO DE SEPARACION DE FASES. SI ES RAPIDA (MENOR A 30 MIN) Y LAS IMPUREZAS QUEDAN EN LA FASE ACUOSA ES DE BUENA CALIDAD 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40"/>
    </mc:Choice>
    <mc:Fallback xmlns="">
      <p:transition spd="slow" advTm="15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7882" y="360608"/>
            <a:ext cx="1130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SINTESIS DEL LUMINOL (SUSTANCIA QUIMIOLUMINISCENTE, EMITE FOTONES EN LA REGION DEL ESPECTRO VISIBLE)</a:t>
            </a:r>
            <a:endParaRPr lang="es-ES" dirty="0"/>
          </a:p>
        </p:txBody>
      </p:sp>
      <p:pic>
        <p:nvPicPr>
          <p:cNvPr id="3" name="Picture 2" descr="C:\Users\Romina\Desktop\800px-Luminol_synthes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58" y="1133296"/>
            <a:ext cx="7620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53" y="3850783"/>
            <a:ext cx="8329104" cy="227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7882" y="3375297"/>
            <a:ext cx="298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REACCION DEL LUMINOL</a:t>
            </a:r>
            <a:endParaRPr lang="es-ES" dirty="0"/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1622738" y="2751058"/>
            <a:ext cx="230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ácido 3-nitroftálico</a:t>
            </a:r>
          </a:p>
        </p:txBody>
      </p:sp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4877583" y="2783532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5-nitroftalhidracida</a:t>
            </a:r>
          </a:p>
        </p:txBody>
      </p:sp>
      <p:sp>
        <p:nvSpPr>
          <p:cNvPr id="9" name="19 CuadroTexto"/>
          <p:cNvSpPr txBox="1">
            <a:spLocks noChangeArrowheads="1"/>
          </p:cNvSpPr>
          <p:nvPr/>
        </p:nvSpPr>
        <p:spPr bwMode="auto">
          <a:xfrm>
            <a:off x="8533439" y="2751058"/>
            <a:ext cx="142193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b="1" dirty="0">
                <a:latin typeface="Arial" panose="020B0604020202020204" pitchFamily="34" charset="0"/>
              </a:rPr>
              <a:t>LUMINOL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6"/>
    </mc:Choice>
    <mc:Fallback xmlns="">
      <p:transition spd="slow" advTm="114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455" y="347730"/>
            <a:ext cx="404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</a:t>
            </a:r>
            <a:endParaRPr lang="es-ES" dirty="0"/>
          </a:p>
        </p:txBody>
      </p: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442421" y="1195275"/>
            <a:ext cx="23337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0,1 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ES" sz="18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0,2 </a:t>
            </a:r>
            <a:r>
              <a:rPr lang="es-AR" altLang="es-ES" sz="1800" dirty="0" err="1">
                <a:latin typeface="Arial" panose="020B0604020202020204" pitchFamily="34" charset="0"/>
              </a:rPr>
              <a:t>mL</a:t>
            </a:r>
            <a:r>
              <a:rPr lang="es-AR" altLang="es-ES" sz="1800" dirty="0">
                <a:latin typeface="Arial" panose="020B0604020202020204" pitchFamily="34" charset="0"/>
              </a:rPr>
              <a:t> NH</a:t>
            </a:r>
            <a:r>
              <a:rPr lang="es-AR" altLang="es-ES" sz="1800" baseline="-25000" dirty="0">
                <a:latin typeface="Arial" panose="020B0604020202020204" pitchFamily="34" charset="0"/>
              </a:rPr>
              <a:t>2</a:t>
            </a:r>
            <a:r>
              <a:rPr lang="es-AR" altLang="es-ES" sz="1800" dirty="0">
                <a:latin typeface="Arial" panose="020B0604020202020204" pitchFamily="34" charset="0"/>
              </a:rPr>
              <a:t>NH</a:t>
            </a:r>
            <a:r>
              <a:rPr lang="es-AR" altLang="es-ES" sz="1800" baseline="-25000" dirty="0">
                <a:latin typeface="Arial" panose="020B0604020202020204" pitchFamily="34" charset="0"/>
              </a:rPr>
              <a:t>2</a:t>
            </a:r>
            <a:r>
              <a:rPr lang="es-AR" altLang="es-ES" sz="1800" dirty="0">
                <a:latin typeface="Arial" panose="020B0604020202020204" pitchFamily="34" charset="0"/>
              </a:rPr>
              <a:t> (8%)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piedra porosa</a:t>
            </a:r>
          </a:p>
        </p:txBody>
      </p:sp>
      <p:graphicFrame>
        <p:nvGraphicFramePr>
          <p:cNvPr id="5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334321"/>
              </p:ext>
            </p:extLst>
          </p:nvPr>
        </p:nvGraphicFramePr>
        <p:xfrm>
          <a:off x="1195689" y="897228"/>
          <a:ext cx="82073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CS ChemDraw Drawing" r:id="rId5" imgW="821086" imgH="882143" progId="ChemDraw.Document.6.0">
                  <p:embed/>
                </p:oleObj>
              </mc:Choice>
              <mc:Fallback>
                <p:oleObj name="CS ChemDraw Drawing" r:id="rId5" imgW="821086" imgH="88214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689" y="897228"/>
                        <a:ext cx="820738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de flecha 6"/>
          <p:cNvCxnSpPr/>
          <p:nvPr/>
        </p:nvCxnSpPr>
        <p:spPr>
          <a:xfrm>
            <a:off x="2776137" y="1519707"/>
            <a:ext cx="14352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879167" y="827209"/>
            <a:ext cx="1435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/>
                </a:solidFill>
              </a:rPr>
              <a:t>*EN TUBO DE ENSAYO </a:t>
            </a:r>
          </a:p>
          <a:p>
            <a:r>
              <a:rPr lang="es-ES" sz="1400" dirty="0" smtClean="0">
                <a:solidFill>
                  <a:schemeClr val="accent1"/>
                </a:solidFill>
              </a:rPr>
              <a:t>*BAJO CAMPANA</a:t>
            </a:r>
          </a:p>
          <a:p>
            <a:r>
              <a:rPr lang="es-ES" sz="1400" dirty="0" smtClean="0">
                <a:solidFill>
                  <a:schemeClr val="accent1"/>
                </a:solidFill>
              </a:rPr>
              <a:t>*CALENTAR HASTA DISOLVER</a:t>
            </a:r>
            <a:endParaRPr lang="es-ES" sz="1400" dirty="0">
              <a:solidFill>
                <a:schemeClr val="accent1"/>
              </a:solidFill>
            </a:endParaRPr>
          </a:p>
        </p:txBody>
      </p:sp>
      <p:sp>
        <p:nvSpPr>
          <p:cNvPr id="9" name="10 CuadroTexto"/>
          <p:cNvSpPr txBox="1">
            <a:spLocks noChangeArrowheads="1"/>
          </p:cNvSpPr>
          <p:nvPr/>
        </p:nvSpPr>
        <p:spPr bwMode="auto">
          <a:xfrm>
            <a:off x="4417452" y="1058041"/>
            <a:ext cx="46858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A</a:t>
            </a:r>
            <a:r>
              <a:rPr lang="es-AR" altLang="es-ES" sz="1800" dirty="0" smtClean="0">
                <a:latin typeface="Arial" panose="020B0604020202020204" pitchFamily="34" charset="0"/>
              </a:rPr>
              <a:t>gregar </a:t>
            </a:r>
            <a:r>
              <a:rPr lang="es-AR" altLang="es-ES" sz="1800" dirty="0">
                <a:latin typeface="Arial" panose="020B0604020202020204" pitchFamily="34" charset="0"/>
              </a:rPr>
              <a:t>0,3mL etilenglicol </a:t>
            </a:r>
            <a:endParaRPr lang="es-AR" altLang="es-ES" sz="18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Sumergir el termómetro con cuidado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Calentar hasta ebullición para eliminar </a:t>
            </a:r>
            <a:r>
              <a:rPr lang="es-AR" altLang="es-ES" sz="1800" dirty="0">
                <a:latin typeface="Arial" panose="020B0604020202020204" pitchFamily="34" charset="0"/>
              </a:rPr>
              <a:t>agua</a:t>
            </a:r>
          </a:p>
        </p:txBody>
      </p:sp>
      <p:cxnSp>
        <p:nvCxnSpPr>
          <p:cNvPr id="11" name="Conector recto de flecha 10"/>
          <p:cNvCxnSpPr>
            <a:stCxn id="9" idx="3"/>
          </p:cNvCxnSpPr>
          <p:nvPr/>
        </p:nvCxnSpPr>
        <p:spPr>
          <a:xfrm>
            <a:off x="9103350" y="1519706"/>
            <a:ext cx="12126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9096910" y="931571"/>
            <a:ext cx="13780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/>
                </a:solidFill>
              </a:rPr>
              <a:t>DEJAR 5 MIN A </a:t>
            </a:r>
            <a:r>
              <a:rPr lang="es-ES" sz="1400" dirty="0" err="1" smtClean="0">
                <a:solidFill>
                  <a:schemeClr val="accent1"/>
                </a:solidFill>
              </a:rPr>
              <a:t>Tº</a:t>
            </a:r>
            <a:r>
              <a:rPr lang="es-ES" sz="1400" dirty="0" smtClean="0">
                <a:solidFill>
                  <a:schemeClr val="accent1"/>
                </a:solidFill>
              </a:rPr>
              <a:t> 220-221 </a:t>
            </a:r>
          </a:p>
          <a:p>
            <a:endParaRPr lang="es-ES" sz="1400" dirty="0" smtClean="0">
              <a:solidFill>
                <a:schemeClr val="accent1"/>
              </a:solidFill>
            </a:endParaRPr>
          </a:p>
          <a:p>
            <a:r>
              <a:rPr lang="es-ES" sz="1400" dirty="0" smtClean="0">
                <a:solidFill>
                  <a:schemeClr val="accent1"/>
                </a:solidFill>
              </a:rPr>
              <a:t>DEJAR ENFRIAR A 100º</a:t>
            </a:r>
            <a:endParaRPr lang="es-ES" sz="1400" dirty="0">
              <a:solidFill>
                <a:schemeClr val="accent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474950" y="717062"/>
            <a:ext cx="1706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Agregar 1,5 </a:t>
            </a:r>
            <a:r>
              <a:rPr lang="es-ES" dirty="0" err="1" smtClean="0"/>
              <a:t>mL</a:t>
            </a:r>
            <a:r>
              <a:rPr lang="es-ES" dirty="0" smtClean="0"/>
              <a:t> de agua caliente y dejar enfriar a T </a:t>
            </a:r>
            <a:r>
              <a:rPr lang="es-ES" dirty="0" err="1" smtClean="0"/>
              <a:t>amb</a:t>
            </a:r>
            <a:endParaRPr lang="es-ES" dirty="0" smtClean="0"/>
          </a:p>
          <a:p>
            <a:r>
              <a:rPr lang="es-ES" dirty="0" smtClean="0"/>
              <a:t>(formación de cristales amarillos)</a:t>
            </a:r>
            <a:endParaRPr lang="es-ES" dirty="0"/>
          </a:p>
        </p:txBody>
      </p:sp>
      <p:sp>
        <p:nvSpPr>
          <p:cNvPr id="14" name="4 CuadroTexto"/>
          <p:cNvSpPr txBox="1">
            <a:spLocks noChangeArrowheads="1"/>
          </p:cNvSpPr>
          <p:nvPr/>
        </p:nvSpPr>
        <p:spPr bwMode="auto">
          <a:xfrm>
            <a:off x="321001" y="3812279"/>
            <a:ext cx="23118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             obtenido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   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0,5 </a:t>
            </a:r>
            <a:r>
              <a:rPr lang="es-AR" altLang="es-ES" sz="1800" dirty="0" err="1">
                <a:latin typeface="Arial" panose="020B0604020202020204" pitchFamily="34" charset="0"/>
              </a:rPr>
              <a:t>mL</a:t>
            </a:r>
            <a:r>
              <a:rPr lang="es-AR" altLang="es-ES" sz="1800" dirty="0">
                <a:latin typeface="Arial" panose="020B0604020202020204" pitchFamily="34" charset="0"/>
              </a:rPr>
              <a:t> </a:t>
            </a:r>
            <a:r>
              <a:rPr lang="es-AR" altLang="es-ES" sz="1800" dirty="0" err="1">
                <a:latin typeface="Arial" panose="020B0604020202020204" pitchFamily="34" charset="0"/>
              </a:rPr>
              <a:t>NaOH</a:t>
            </a:r>
            <a:r>
              <a:rPr lang="es-AR" altLang="es-ES" sz="1800" dirty="0">
                <a:latin typeface="Arial" panose="020B0604020202020204" pitchFamily="34" charset="0"/>
              </a:rPr>
              <a:t> 3M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0,3 g </a:t>
            </a:r>
            <a:r>
              <a:rPr lang="es-AR" altLang="es-ES" sz="1800" b="1" dirty="0" smtClean="0">
                <a:latin typeface="Arial" panose="020B0604020202020204" pitchFamily="34" charset="0"/>
              </a:rPr>
              <a:t>Na</a:t>
            </a:r>
            <a:r>
              <a:rPr lang="es-AR" altLang="es-ES" sz="1800" b="1" baseline="-25000" dirty="0" smtClean="0">
                <a:latin typeface="Arial" panose="020B0604020202020204" pitchFamily="34" charset="0"/>
              </a:rPr>
              <a:t>2</a:t>
            </a:r>
            <a:r>
              <a:rPr lang="es-AR" altLang="es-ES" sz="1800" b="1" dirty="0" smtClean="0">
                <a:latin typeface="Arial" panose="020B0604020202020204" pitchFamily="34" charset="0"/>
              </a:rPr>
              <a:t>S</a:t>
            </a:r>
            <a:r>
              <a:rPr lang="es-AR" altLang="es-ES" sz="1800" b="1" baseline="-25000" dirty="0" smtClean="0">
                <a:latin typeface="Arial" panose="020B0604020202020204" pitchFamily="34" charset="0"/>
              </a:rPr>
              <a:t>2</a:t>
            </a:r>
            <a:r>
              <a:rPr lang="es-AR" altLang="es-ES" sz="1800" b="1" dirty="0" smtClean="0">
                <a:latin typeface="Arial" panose="020B0604020202020204" pitchFamily="34" charset="0"/>
              </a:rPr>
              <a:t>O</a:t>
            </a:r>
            <a:r>
              <a:rPr lang="es-AR" altLang="es-ES" sz="1800" b="1" baseline="-25000" dirty="0" smtClean="0">
                <a:latin typeface="Arial" panose="020B0604020202020204" pitchFamily="34" charset="0"/>
              </a:rPr>
              <a:t>4</a:t>
            </a:r>
            <a:r>
              <a:rPr lang="es-AR" altLang="es-ES" sz="1800" b="1" dirty="0" smtClean="0">
                <a:latin typeface="Arial" panose="020B0604020202020204" pitchFamily="34" charset="0"/>
              </a:rPr>
              <a:t> . H</a:t>
            </a:r>
            <a:r>
              <a:rPr lang="es-AR" altLang="es-ES" sz="1800" b="1" baseline="-25000" dirty="0" smtClean="0">
                <a:latin typeface="Arial" panose="020B0604020202020204" pitchFamily="34" charset="0"/>
              </a:rPr>
              <a:t>2</a:t>
            </a:r>
            <a:r>
              <a:rPr lang="es-AR" altLang="es-ES" sz="1800" b="1" dirty="0" smtClean="0">
                <a:latin typeface="Arial" panose="020B0604020202020204" pitchFamily="34" charset="0"/>
              </a:rPr>
              <a:t>O</a:t>
            </a:r>
            <a:endParaRPr lang="es-AR" altLang="es-ES" sz="1800" b="1" baseline="-25000" dirty="0">
              <a:latin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0454" y="2936383"/>
            <a:ext cx="752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FILTRAR Y PONER LOS CRISTALES EN OTRO TUBO DE ENSAYOS LIMPIO</a:t>
            </a:r>
            <a:endParaRPr lang="es-ES" dirty="0"/>
          </a:p>
        </p:txBody>
      </p:sp>
      <p:graphicFrame>
        <p:nvGraphicFramePr>
          <p:cNvPr id="16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322401"/>
              </p:ext>
            </p:extLst>
          </p:nvPr>
        </p:nvGraphicFramePr>
        <p:xfrm>
          <a:off x="379714" y="3846494"/>
          <a:ext cx="8159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CS ChemDraw Drawing" r:id="rId7" imgW="816492" imgH="882143" progId="ChemDraw.Document.6.0">
                  <p:embed/>
                </p:oleObj>
              </mc:Choice>
              <mc:Fallback>
                <p:oleObj name="CS ChemDraw Drawing" r:id="rId7" imgW="816492" imgH="88214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14" y="3846494"/>
                        <a:ext cx="8159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Conector recto de flecha 17"/>
          <p:cNvCxnSpPr>
            <a:stCxn id="14" idx="3"/>
          </p:cNvCxnSpPr>
          <p:nvPr/>
        </p:nvCxnSpPr>
        <p:spPr>
          <a:xfrm>
            <a:off x="2632852" y="4550943"/>
            <a:ext cx="13982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776137" y="3846494"/>
            <a:ext cx="1139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/>
                </a:solidFill>
              </a:rPr>
              <a:t>CALENTAR A EBULLICION 5 MIN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174370" y="3614734"/>
            <a:ext cx="1545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Agregar 0,2 </a:t>
            </a:r>
            <a:r>
              <a:rPr lang="es-ES" dirty="0" err="1" smtClean="0"/>
              <a:t>mL</a:t>
            </a:r>
            <a:r>
              <a:rPr lang="es-ES" dirty="0" smtClean="0"/>
              <a:t> de acético glacial y enfriar la mezcla en baño de hielo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70454" y="5743977"/>
            <a:ext cx="5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FILTRAR Y GUARDAR LOS CRISTALES DE LUMINOL  </a:t>
            </a:r>
            <a:endParaRPr lang="es-ES" dirty="0"/>
          </a:p>
        </p:txBody>
      </p:sp>
      <p:pic>
        <p:nvPicPr>
          <p:cNvPr id="4144" name="Picture 48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87" y="3048484"/>
            <a:ext cx="3998170" cy="26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/>
          <p:cNvSpPr txBox="1"/>
          <p:nvPr/>
        </p:nvSpPr>
        <p:spPr>
          <a:xfrm>
            <a:off x="7710578" y="5894368"/>
            <a:ext cx="399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BIOLUMINISCENCIA (LUCIÉRNAGAS)</a:t>
            </a:r>
          </a:p>
          <a:p>
            <a:r>
              <a:rPr lang="es-ES" dirty="0" smtClean="0"/>
              <a:t>SUSTANCIA: LUCIFERINA</a:t>
            </a:r>
            <a:endParaRPr lang="es-E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5"/>
    </mc:Choice>
    <mc:Fallback xmlns="">
      <p:transition spd="slow" advTm="12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456" y="321972"/>
            <a:ext cx="369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ENSAYOS DE QUIMIOLUMINISCENCIA</a:t>
            </a:r>
            <a:endParaRPr lang="es-ES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557957"/>
              </p:ext>
            </p:extLst>
          </p:nvPr>
        </p:nvGraphicFramePr>
        <p:xfrm>
          <a:off x="821632" y="788728"/>
          <a:ext cx="314325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S ChemDraw Drawing" r:id="rId6" imgW="313755" imgH="2092147" progId="ChemDraw.Document.6.0">
                  <p:embed/>
                </p:oleObj>
              </mc:Choice>
              <mc:Fallback>
                <p:oleObj name="CS ChemDraw Drawing" r:id="rId6" imgW="313755" imgH="20921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1632" y="788728"/>
                        <a:ext cx="314325" cy="209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171977" y="1378039"/>
            <a:ext cx="194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0,5 g KOH</a:t>
            </a:r>
          </a:p>
          <a:p>
            <a:r>
              <a:rPr lang="es-ES" dirty="0" smtClean="0"/>
              <a:t>1,2 </a:t>
            </a:r>
            <a:r>
              <a:rPr lang="es-ES" dirty="0" err="1" smtClean="0"/>
              <a:t>mL</a:t>
            </a:r>
            <a:r>
              <a:rPr lang="es-ES" dirty="0" smtClean="0"/>
              <a:t> DMSO</a:t>
            </a:r>
          </a:p>
          <a:p>
            <a:r>
              <a:rPr lang="es-ES" dirty="0" smtClean="0"/>
              <a:t>7 mg de </a:t>
            </a:r>
            <a:r>
              <a:rPr lang="es-ES" dirty="0" err="1" smtClean="0"/>
              <a:t>luminol</a:t>
            </a:r>
            <a:endParaRPr lang="es-ES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936383" y="1839704"/>
            <a:ext cx="1571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975020" y="1234727"/>
            <a:ext cx="149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AGITAR VIGOROSAMENTE</a:t>
            </a:r>
            <a:endParaRPr lang="es-E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893971" y="1234727"/>
            <a:ext cx="4945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*OBSERVAR EN UNA HABITACION A OSCURAS LA EMISIONDE UNA LUZ AZUL</a:t>
            </a:r>
          </a:p>
          <a:p>
            <a:r>
              <a:rPr lang="es-ES" dirty="0" smtClean="0"/>
              <a:t>*SE PUEDE VOLVER A OBSERVAR ABRIENDO EL TUBO Y PERMITIENDO LA ENTRADA DE OXIGENO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70456" y="85000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70456" y="3683358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</a:t>
            </a:r>
            <a:endParaRPr lang="es-ES" dirty="0"/>
          </a:p>
        </p:txBody>
      </p:sp>
      <p:pic>
        <p:nvPicPr>
          <p:cNvPr id="5127" name="Picture 7" descr="Resultado de imagen para vaso de precipitad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3866050"/>
            <a:ext cx="1244087" cy="179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1880314" y="4052690"/>
            <a:ext cx="1867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50 mg de </a:t>
            </a:r>
            <a:r>
              <a:rPr lang="es-ES" dirty="0" err="1" smtClean="0"/>
              <a:t>luminol</a:t>
            </a:r>
            <a:endParaRPr lang="es-ES" dirty="0" smtClean="0"/>
          </a:p>
          <a:p>
            <a:r>
              <a:rPr lang="es-ES" dirty="0" smtClean="0"/>
              <a:t>2,5 </a:t>
            </a:r>
            <a:r>
              <a:rPr lang="es-ES" dirty="0" err="1" smtClean="0"/>
              <a:t>mL</a:t>
            </a:r>
            <a:r>
              <a:rPr lang="es-ES" dirty="0" smtClean="0"/>
              <a:t> </a:t>
            </a:r>
            <a:r>
              <a:rPr lang="es-ES" dirty="0" err="1" smtClean="0"/>
              <a:t>NaOH</a:t>
            </a:r>
            <a:r>
              <a:rPr lang="es-ES" dirty="0" smtClean="0"/>
              <a:t> 1M</a:t>
            </a:r>
          </a:p>
          <a:p>
            <a:r>
              <a:rPr lang="es-ES" dirty="0" smtClean="0"/>
              <a:t>Diluir con agua hasta 500 </a:t>
            </a:r>
            <a:r>
              <a:rPr lang="es-ES" dirty="0" err="1" smtClean="0"/>
              <a:t>mL</a:t>
            </a:r>
            <a:endParaRPr lang="es-ES" dirty="0"/>
          </a:p>
        </p:txBody>
      </p:sp>
      <p:cxnSp>
        <p:nvCxnSpPr>
          <p:cNvPr id="15" name="Conector recto de flecha 14"/>
          <p:cNvCxnSpPr>
            <a:stCxn id="13" idx="3"/>
          </p:cNvCxnSpPr>
          <p:nvPr/>
        </p:nvCxnSpPr>
        <p:spPr>
          <a:xfrm>
            <a:off x="3747751" y="4652855"/>
            <a:ext cx="1300767" cy="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825024" y="3914190"/>
            <a:ext cx="1146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EN HABITACION A OSCURAS</a:t>
            </a:r>
            <a:endParaRPr lang="es-E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344733" y="4061987"/>
            <a:ext cx="2485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 </a:t>
            </a:r>
            <a:r>
              <a:rPr lang="es-ES" dirty="0" err="1" smtClean="0"/>
              <a:t>mL</a:t>
            </a:r>
            <a:r>
              <a:rPr lang="es-ES" dirty="0" smtClean="0"/>
              <a:t> de H</a:t>
            </a:r>
            <a:r>
              <a:rPr lang="es-ES" baseline="-25000" dirty="0" smtClean="0"/>
              <a:t>2</a:t>
            </a:r>
            <a:r>
              <a:rPr lang="es-ES" dirty="0" smtClean="0"/>
              <a:t>O</a:t>
            </a:r>
            <a:r>
              <a:rPr lang="es-ES" baseline="-25000" dirty="0" smtClean="0"/>
              <a:t>2 </a:t>
            </a:r>
            <a:r>
              <a:rPr lang="es-ES" dirty="0" smtClean="0"/>
              <a:t> 3%</a:t>
            </a:r>
            <a:endParaRPr lang="es-ES" dirty="0"/>
          </a:p>
          <a:p>
            <a:r>
              <a:rPr lang="es-ES" dirty="0" smtClean="0"/>
              <a:t>Espolvorear </a:t>
            </a:r>
            <a:r>
              <a:rPr lang="es-ES" dirty="0" err="1" smtClean="0"/>
              <a:t>ferricianuro</a:t>
            </a:r>
            <a:r>
              <a:rPr lang="es-ES" dirty="0" smtClean="0"/>
              <a:t> de potasio agitando continuamente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836468" y="4492875"/>
            <a:ext cx="2200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GRACIAS</a:t>
            </a:r>
            <a:endParaRPr lang="es-ES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790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6"/>
    </mc:Choice>
    <mc:Fallback xmlns="">
      <p:transition spd="slow" advTm="8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ca de Cierre Fiuba_Logo20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"/>
    </mc:Choice>
    <mc:Fallback xmlns="">
      <p:transition spd="slow" advTm="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71814" y="1275008"/>
            <a:ext cx="6553200" cy="224747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s-ES" dirty="0" err="1" smtClean="0"/>
              <a:t>Trabajo</a:t>
            </a:r>
            <a:r>
              <a:rPr lang="en-US" altLang="es-ES" dirty="0" smtClean="0"/>
              <a:t> </a:t>
            </a:r>
            <a:r>
              <a:rPr lang="en-US" altLang="es-ES" dirty="0" err="1" smtClean="0"/>
              <a:t>Práctico</a:t>
            </a:r>
            <a:r>
              <a:rPr lang="en-US" altLang="es-ES" dirty="0" smtClean="0"/>
              <a:t/>
            </a:r>
            <a:br>
              <a:rPr lang="en-US" altLang="es-ES" dirty="0" smtClean="0"/>
            </a:br>
            <a:r>
              <a:rPr lang="en-US" altLang="es-ES" dirty="0" err="1" smtClean="0"/>
              <a:t>Ácidos</a:t>
            </a:r>
            <a:r>
              <a:rPr lang="en-US" altLang="es-ES" dirty="0" smtClean="0"/>
              <a:t> </a:t>
            </a:r>
            <a:r>
              <a:rPr lang="en-US" altLang="es-ES" dirty="0" err="1" smtClean="0"/>
              <a:t>Carboxílicos</a:t>
            </a:r>
            <a:r>
              <a:rPr lang="en-US" altLang="es-ES" dirty="0" smtClean="0"/>
              <a:t> y </a:t>
            </a:r>
            <a:r>
              <a:rPr lang="en-US" altLang="es-ES" dirty="0" err="1" smtClean="0"/>
              <a:t>Derivados</a:t>
            </a:r>
            <a:r>
              <a:rPr lang="en-US" altLang="es-ES" dirty="0" smtClean="0"/>
              <a:t> de </a:t>
            </a:r>
            <a:r>
              <a:rPr lang="en-US" altLang="es-ES" dirty="0" err="1" smtClean="0"/>
              <a:t>Ácidos</a:t>
            </a:r>
            <a:endParaRPr lang="en-US" altLang="es-E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1495" y="4791869"/>
            <a:ext cx="4346575" cy="14414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s-ES" sz="1800" dirty="0" err="1" smtClean="0"/>
              <a:t>Facultad</a:t>
            </a:r>
            <a:r>
              <a:rPr lang="en-US" altLang="es-ES" sz="1800" dirty="0" smtClean="0"/>
              <a:t> de </a:t>
            </a:r>
            <a:r>
              <a:rPr lang="en-US" altLang="es-ES" sz="1800" dirty="0" err="1" smtClean="0"/>
              <a:t>Ingeniería</a:t>
            </a:r>
            <a:r>
              <a:rPr lang="en-US" altLang="es-ES" sz="1800" dirty="0" smtClean="0"/>
              <a:t> UBA</a:t>
            </a:r>
          </a:p>
          <a:p>
            <a:pPr eaLnBrk="1" hangingPunct="1"/>
            <a:r>
              <a:rPr lang="en-US" altLang="es-ES" sz="1800" dirty="0" smtClean="0"/>
              <a:t> </a:t>
            </a:r>
            <a:r>
              <a:rPr lang="en-US" altLang="es-ES" sz="1800" dirty="0" err="1"/>
              <a:t>Departamento</a:t>
            </a:r>
            <a:r>
              <a:rPr lang="en-US" altLang="es-ES" sz="1800" dirty="0"/>
              <a:t> de </a:t>
            </a:r>
            <a:r>
              <a:rPr lang="en-US" altLang="es-ES" sz="1800" dirty="0" err="1"/>
              <a:t>Química</a:t>
            </a:r>
            <a:r>
              <a:rPr lang="en-US" altLang="es-ES" sz="1800" dirty="0"/>
              <a:t> </a:t>
            </a:r>
          </a:p>
          <a:p>
            <a:pPr eaLnBrk="1" hangingPunct="1"/>
            <a:r>
              <a:rPr lang="en-US" altLang="es-ES" sz="1800" dirty="0" err="1" smtClean="0"/>
              <a:t>Química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Orgánica</a:t>
            </a:r>
            <a:r>
              <a:rPr lang="en-US" altLang="es-ES" sz="1800" dirty="0" smtClean="0"/>
              <a:t> </a:t>
            </a:r>
            <a:r>
              <a:rPr lang="en-US" altLang="es-ES" sz="1800" dirty="0"/>
              <a:t>(63.14)</a:t>
            </a:r>
          </a:p>
          <a:p>
            <a:pPr eaLnBrk="1" hangingPunct="1"/>
            <a:r>
              <a:rPr lang="en-US" altLang="es-ES" sz="1800" dirty="0" err="1"/>
              <a:t>Bioq</a:t>
            </a:r>
            <a:r>
              <a:rPr lang="en-US" altLang="es-ES" sz="1800" dirty="0" smtClean="0"/>
              <a:t>. Farm. </a:t>
            </a:r>
            <a:r>
              <a:rPr lang="en-US" altLang="es-ES" sz="1800" dirty="0" err="1" smtClean="0"/>
              <a:t>María</a:t>
            </a:r>
            <a:r>
              <a:rPr lang="en-US" altLang="es-ES" sz="1800" dirty="0" smtClean="0"/>
              <a:t> Amalia Figueroa</a:t>
            </a:r>
            <a:endParaRPr lang="en-US" altLang="es-ES" sz="1800" dirty="0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1919289" y="476251"/>
            <a:ext cx="1152525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graphicFrame>
        <p:nvGraphicFramePr>
          <p:cNvPr id="3079" name="1 Objeto"/>
          <p:cNvGraphicFramePr>
            <a:graphicFrameLocks noChangeAspect="1"/>
          </p:cNvGraphicFramePr>
          <p:nvPr/>
        </p:nvGraphicFramePr>
        <p:xfrm>
          <a:off x="8112126" y="4652963"/>
          <a:ext cx="1800225" cy="171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5" imgW="1028700" imgH="976884" progId="ChemDraw.Document.6.0">
                  <p:embed/>
                </p:oleObj>
              </mc:Choice>
              <mc:Fallback>
                <p:oleObj r:id="rId5" imgW="1028700" imgH="97688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26" y="4652963"/>
                        <a:ext cx="1800225" cy="171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6"/>
    </mc:Choice>
    <mc:Fallback xmlns="">
      <p:transition spd="slow" advTm="1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517" y="515155"/>
            <a:ext cx="63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/>
              <a:t>CARACTERÍSTICAS GENERALES DE LOS ÁCIDOS CARBOXÍLICOS</a:t>
            </a:r>
            <a:endParaRPr lang="es-ES" b="1" u="sng" dirty="0"/>
          </a:p>
        </p:txBody>
      </p:sp>
      <p:sp>
        <p:nvSpPr>
          <p:cNvPr id="3" name="CuadroTexto 2"/>
          <p:cNvSpPr txBox="1"/>
          <p:nvPr/>
        </p:nvSpPr>
        <p:spPr>
          <a:xfrm>
            <a:off x="476517" y="991673"/>
            <a:ext cx="108053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PROPIEDADES: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En la naturaleza se encuentran libres y combinados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Los tres primeros ácidos (fórmico, acético y </a:t>
            </a:r>
            <a:r>
              <a:rPr lang="es-ES" dirty="0" err="1" smtClean="0"/>
              <a:t>propiónico</a:t>
            </a:r>
            <a:r>
              <a:rPr lang="es-ES" dirty="0" smtClean="0"/>
              <a:t>) son líquidos solubles en agua, de 4 a 7 carbonos son líquidos poco solubles en agua, y a partir de 8 carbonos son pastosos, cerosos, amorfos y sólidos insolubles en agua.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Los aromáticos son sólidos insolubles en agua.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Puntos de ebullición altos debido a que forman puentes de hidrógeno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Presentan una acidez media con </a:t>
            </a:r>
            <a:r>
              <a:rPr lang="es-ES" dirty="0" err="1" smtClean="0"/>
              <a:t>Ka</a:t>
            </a:r>
            <a:r>
              <a:rPr lang="es-ES" dirty="0" smtClean="0"/>
              <a:t> variables según su resto. </a:t>
            </a:r>
            <a:r>
              <a:rPr lang="es-ES" dirty="0" err="1" smtClean="0"/>
              <a:t>Atractores</a:t>
            </a:r>
            <a:r>
              <a:rPr lang="es-ES" dirty="0" smtClean="0"/>
              <a:t> de electrones aumentan su acidez y dadores de electrones la disminuyen.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76517" y="3773510"/>
            <a:ext cx="454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PROPIEDADES QUIMICAS</a:t>
            </a:r>
            <a:endParaRPr lang="es-ES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04071"/>
              </p:ext>
            </p:extLst>
          </p:nvPr>
        </p:nvGraphicFramePr>
        <p:xfrm>
          <a:off x="715382" y="4481445"/>
          <a:ext cx="107473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CS ChemDraw Drawing" r:id="rId5" imgW="1073977" imgH="854723" progId="ChemDraw.Document.6.0">
                  <p:embed/>
                </p:oleObj>
              </mc:Choice>
              <mc:Fallback>
                <p:oleObj name="CS ChemDraw Drawing" r:id="rId5" imgW="1073977" imgH="85472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382" y="4481445"/>
                        <a:ext cx="1074737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28356"/>
              </p:ext>
            </p:extLst>
          </p:nvPr>
        </p:nvGraphicFramePr>
        <p:xfrm>
          <a:off x="5663484" y="4275069"/>
          <a:ext cx="25908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CS ChemDraw Drawing" r:id="rId7" imgW="2590334" imgH="1267455" progId="ChemDraw.Document.6.0">
                  <p:embed/>
                </p:oleObj>
              </mc:Choice>
              <mc:Fallback>
                <p:oleObj name="CS ChemDraw Drawing" r:id="rId7" imgW="2590334" imgH="12674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3484" y="4275069"/>
                        <a:ext cx="2590800" cy="126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047740" y="4275069"/>
            <a:ext cx="2550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Presenta polaridad dejando densidad de carga negativa sobre los oxígenos y densidad de carga positiva sobre el carbono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847784" y="4142842"/>
            <a:ext cx="2434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El anión resultante de la pérdida del protón (anión </a:t>
            </a:r>
            <a:r>
              <a:rPr lang="es-ES" dirty="0" err="1" smtClean="0"/>
              <a:t>carboxilato</a:t>
            </a:r>
            <a:r>
              <a:rPr lang="es-ES" dirty="0" smtClean="0"/>
              <a:t>) se estabiliza por resonancia. Característica de la acidez.</a:t>
            </a:r>
            <a:endParaRPr lang="es-E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6761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9"/>
    </mc:Choice>
    <mc:Fallback xmlns="">
      <p:transition spd="slow" advTm="11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 flipH="1">
            <a:off x="3515932" y="1854559"/>
            <a:ext cx="1674253" cy="34000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334851" y="463639"/>
            <a:ext cx="33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REACTIVIDAD</a:t>
            </a:r>
            <a:endParaRPr lang="es-ES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863154"/>
              </p:ext>
            </p:extLst>
          </p:nvPr>
        </p:nvGraphicFramePr>
        <p:xfrm>
          <a:off x="1299334" y="2196760"/>
          <a:ext cx="4589395" cy="271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S ChemDraw Drawing" r:id="rId5" imgW="1342007" imgH="793507" progId="ChemDraw.Document.6.0">
                  <p:embed/>
                </p:oleObj>
              </mc:Choice>
              <mc:Fallback>
                <p:oleObj name="CS ChemDraw Drawing" r:id="rId5" imgW="1342007" imgH="793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9334" y="2196760"/>
                        <a:ext cx="4589395" cy="2715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ipse 5"/>
          <p:cNvSpPr/>
          <p:nvPr/>
        </p:nvSpPr>
        <p:spPr>
          <a:xfrm rot="20404721">
            <a:off x="4155862" y="3822014"/>
            <a:ext cx="2024644" cy="1195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 rot="18080521">
            <a:off x="3262937" y="2493621"/>
            <a:ext cx="1983347" cy="931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429987" y="3964681"/>
            <a:ext cx="450761" cy="7554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1611846" y="3220142"/>
            <a:ext cx="708339" cy="82840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1299334" y="4048546"/>
            <a:ext cx="413556" cy="86383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8" idx="3"/>
          </p:cNvCxnSpPr>
          <p:nvPr/>
        </p:nvCxnSpPr>
        <p:spPr>
          <a:xfrm>
            <a:off x="5880748" y="4342427"/>
            <a:ext cx="308288" cy="1079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6" idx="6"/>
          </p:cNvCxnSpPr>
          <p:nvPr/>
        </p:nvCxnSpPr>
        <p:spPr>
          <a:xfrm flipV="1">
            <a:off x="6119930" y="4048546"/>
            <a:ext cx="964546" cy="2607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5168184" y="2959338"/>
            <a:ext cx="1217748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4572000" y="1558344"/>
            <a:ext cx="1462892" cy="515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01938" y="4876950"/>
            <a:ext cx="253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SUSTITUCION POR HALOGENOS (Cl, Br)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034892" y="1330062"/>
            <a:ext cx="1326524" cy="38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REDUCCION 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058092" y="3586881"/>
            <a:ext cx="2691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SUSTITUCION POR HALOGENOS (Cl), ESTERIFICACION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945612" y="5400290"/>
            <a:ext cx="17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ACIDEZ, FORMACION DE SALES</a:t>
            </a:r>
            <a:endParaRPr lang="es-E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414079" y="2774672"/>
            <a:ext cx="2253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DECARBOXILACION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8"/>
    </mc:Choice>
    <mc:Fallback xmlns="">
      <p:transition spd="slow" advTm="8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539" y="1070981"/>
            <a:ext cx="6567488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17431" y="437882"/>
            <a:ext cx="40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DERIVADOS DE ACIDOS CARBOXILICOS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446539" y="5330483"/>
            <a:ext cx="177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MÁS REACTIVO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482625" y="5322548"/>
            <a:ext cx="248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MENOS REACTIVO</a:t>
            </a:r>
            <a:endParaRPr lang="es-ES" dirty="0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4353059" y="5507214"/>
            <a:ext cx="2987899" cy="79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5"/>
    </mc:Choice>
    <mc:Fallback xmlns="">
      <p:transition spd="slow" advTm="3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2124" y="412124"/>
            <a:ext cx="494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TRABAJO PRACTICO: ACIDOS Y DERIVADOS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1403798" y="927279"/>
            <a:ext cx="9994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OBJETIVOS: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Ejemplificar los diferentes métodos de preparación de ésteres por reacción de alcoholes con:</a:t>
            </a:r>
          </a:p>
          <a:p>
            <a:pPr lvl="1"/>
            <a:r>
              <a:rPr lang="es-ES" dirty="0" smtClean="0"/>
              <a:t>1- Derivados de ácidos activados (acetilación, obtención de la aspirina)</a:t>
            </a:r>
          </a:p>
          <a:p>
            <a:pPr lvl="1"/>
            <a:r>
              <a:rPr lang="es-ES" dirty="0" smtClean="0"/>
              <a:t>2- Ácidos carboxílicos con catálisis ácida (esterificación de Fischer) </a:t>
            </a:r>
          </a:p>
          <a:p>
            <a:pPr lvl="1"/>
            <a:r>
              <a:rPr lang="es-ES" dirty="0" smtClean="0"/>
              <a:t>3- Esteres en medio básico (</a:t>
            </a:r>
            <a:r>
              <a:rPr lang="es-ES" dirty="0" err="1" smtClean="0"/>
              <a:t>transestrificacion</a:t>
            </a:r>
            <a:r>
              <a:rPr lang="es-ES" dirty="0" smtClean="0"/>
              <a:t>-biodiesel)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Ejemplificar la hidrólisis irreversible de un éster (saponificación)   </a:t>
            </a:r>
            <a:r>
              <a:rPr lang="es-ES" dirty="0" smtClean="0">
                <a:solidFill>
                  <a:srgbClr val="FF0000"/>
                </a:solidFill>
              </a:rPr>
              <a:t>(se realizará en el </a:t>
            </a:r>
            <a:r>
              <a:rPr lang="es-ES" dirty="0" err="1" smtClean="0">
                <a:solidFill>
                  <a:srgbClr val="FF0000"/>
                </a:solidFill>
              </a:rPr>
              <a:t>tp</a:t>
            </a:r>
            <a:r>
              <a:rPr lang="es-ES" dirty="0" smtClean="0">
                <a:solidFill>
                  <a:srgbClr val="FF0000"/>
                </a:solidFill>
              </a:rPr>
              <a:t> próximo)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Ejemplificar la obtención de una amida a partir de un ácido carboxílico (</a:t>
            </a:r>
            <a:r>
              <a:rPr lang="es-ES" dirty="0" err="1" smtClean="0"/>
              <a:t>luminol</a:t>
            </a:r>
            <a:r>
              <a:rPr lang="es-ES" dirty="0" smtClean="0"/>
              <a:t>)  </a:t>
            </a:r>
            <a:r>
              <a:rPr lang="es-ES" dirty="0" smtClean="0">
                <a:solidFill>
                  <a:srgbClr val="FF0000"/>
                </a:solidFill>
              </a:rPr>
              <a:t>(mostrativa)</a:t>
            </a:r>
            <a:endParaRPr lang="es-ES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412124" y="3271234"/>
            <a:ext cx="1139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Los jabones son sales de sodio o potasio de </a:t>
            </a:r>
            <a:r>
              <a:rPr lang="es-ES" dirty="0"/>
              <a:t>á</a:t>
            </a:r>
            <a:r>
              <a:rPr lang="es-ES" dirty="0" smtClean="0"/>
              <a:t>cidos grasos y se producen a partir de grasas animales o vegetales (desde aceites de coco u oliva). La reacción que se produce es la siguiente: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91" y="4353060"/>
            <a:ext cx="9983791" cy="17515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4"/>
    </mc:Choice>
    <mc:Fallback xmlns="">
      <p:transition spd="slow" advTm="8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0304" y="167904"/>
            <a:ext cx="530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SINTESIS DE ASPIRINA: REACCION DE ACETILACION</a:t>
            </a:r>
            <a:endParaRPr lang="es-ES" dirty="0"/>
          </a:p>
        </p:txBody>
      </p:sp>
      <p:graphicFrame>
        <p:nvGraphicFramePr>
          <p:cNvPr id="4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372714"/>
              </p:ext>
            </p:extLst>
          </p:nvPr>
        </p:nvGraphicFramePr>
        <p:xfrm>
          <a:off x="1313644" y="639529"/>
          <a:ext cx="9076251" cy="135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CS ChemDraw Drawing" r:id="rId5" imgW="4378025" imgH="653441" progId="ChemDraw.Document.6.0">
                  <p:embed/>
                </p:oleObj>
              </mc:Choice>
              <mc:Fallback>
                <p:oleObj name="CS ChemDraw Drawing" r:id="rId5" imgW="4378025" imgH="65344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644" y="639529"/>
                        <a:ext cx="9076251" cy="1356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526148" y="2149137"/>
            <a:ext cx="126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675808" y="2149137"/>
            <a:ext cx="73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AAS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219719" y="2149137"/>
            <a:ext cx="198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ANH. ACÉTICO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9259908" y="2149137"/>
            <a:ext cx="162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AC. ACETICO</a:t>
            </a:r>
            <a:endParaRPr lang="es-ES" dirty="0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886418"/>
              </p:ext>
            </p:extLst>
          </p:nvPr>
        </p:nvGraphicFramePr>
        <p:xfrm>
          <a:off x="243918" y="3258477"/>
          <a:ext cx="1534710" cy="292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CS ChemDraw Drawing" r:id="rId7" imgW="2245936" imgH="4280719" progId="ChemDraw.Document.6.0">
                  <p:embed/>
                </p:oleObj>
              </mc:Choice>
              <mc:Fallback>
                <p:oleObj name="CS ChemDraw Drawing" r:id="rId7" imgW="2245936" imgH="428071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8" y="3258477"/>
                        <a:ext cx="1534710" cy="2922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80303" y="2728142"/>
            <a:ext cx="387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EXPERIMENTAL: SINTESIS</a:t>
            </a:r>
            <a:endParaRPr lang="es-ES" dirty="0"/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1680017" y="3929408"/>
            <a:ext cx="27703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3g ácido salicílico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6mL </a:t>
            </a:r>
            <a:r>
              <a:rPr lang="es-AR" altLang="es-ES" sz="1800" dirty="0">
                <a:latin typeface="Arial" panose="020B0604020202020204" pitchFamily="34" charset="0"/>
              </a:rPr>
              <a:t>anhídrido </a:t>
            </a:r>
            <a:r>
              <a:rPr lang="es-AR" altLang="es-ES" sz="1800" dirty="0" smtClean="0">
                <a:latin typeface="Arial" panose="020B0604020202020204" pitchFamily="34" charset="0"/>
              </a:rPr>
              <a:t>acético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6-8 </a:t>
            </a:r>
            <a:r>
              <a:rPr lang="es-AR" altLang="es-ES" sz="1800" dirty="0">
                <a:latin typeface="Arial" panose="020B0604020202020204" pitchFamily="34" charset="0"/>
              </a:rPr>
              <a:t>gotas de </a:t>
            </a:r>
            <a:r>
              <a:rPr lang="es-AR" altLang="es-ES" sz="1800" dirty="0" smtClean="0">
                <a:latin typeface="Arial" panose="020B0604020202020204" pitchFamily="34" charset="0"/>
              </a:rPr>
              <a:t>H</a:t>
            </a:r>
            <a:r>
              <a:rPr lang="es-AR" altLang="es-ES" sz="1800" baseline="-25000" dirty="0" smtClean="0">
                <a:latin typeface="Arial" panose="020B0604020202020204" pitchFamily="34" charset="0"/>
              </a:rPr>
              <a:t>3</a:t>
            </a:r>
            <a:r>
              <a:rPr lang="es-AR" altLang="es-ES" sz="1800" dirty="0" smtClean="0">
                <a:latin typeface="Arial" panose="020B0604020202020204" pitchFamily="34" charset="0"/>
              </a:rPr>
              <a:t>PO</a:t>
            </a:r>
            <a:r>
              <a:rPr lang="es-AR" altLang="es-ES" sz="1800" baseline="-25000" dirty="0" smtClean="0">
                <a:latin typeface="Arial" panose="020B0604020202020204" pitchFamily="34" charset="0"/>
              </a:rPr>
              <a:t>4 </a:t>
            </a:r>
            <a:r>
              <a:rPr lang="es-AR" altLang="es-ES" sz="1800" dirty="0" smtClean="0">
                <a:latin typeface="Arial" panose="020B0604020202020204" pitchFamily="34" charset="0"/>
              </a:rPr>
              <a:t> 85%</a:t>
            </a:r>
            <a:endParaRPr lang="es-AR" altLang="es-ES" sz="1800" baseline="-25000" dirty="0">
              <a:latin typeface="Arial" panose="020B0604020202020204" pitchFamily="34" charset="0"/>
            </a:endParaRPr>
          </a:p>
        </p:txBody>
      </p:sp>
      <p:sp>
        <p:nvSpPr>
          <p:cNvPr id="13" name="11 CuadroTexto"/>
          <p:cNvSpPr txBox="1">
            <a:spLocks noChangeArrowheads="1"/>
          </p:cNvSpPr>
          <p:nvPr/>
        </p:nvSpPr>
        <p:spPr bwMode="auto">
          <a:xfrm>
            <a:off x="6985579" y="4011115"/>
            <a:ext cx="4754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Apartar el balón del baño 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Agregar </a:t>
            </a:r>
            <a:r>
              <a:rPr lang="es-AR" altLang="es-ES" sz="1800" dirty="0">
                <a:latin typeface="Arial" panose="020B0604020202020204" pitchFamily="34" charset="0"/>
              </a:rPr>
              <a:t>1mL de agua </a:t>
            </a:r>
            <a:r>
              <a:rPr lang="es-AR" altLang="es-ES" sz="1800" dirty="0" smtClean="0">
                <a:latin typeface="Arial" panose="020B0604020202020204" pitchFamily="34" charset="0"/>
              </a:rPr>
              <a:t>gota a gota y agitando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y luego 20 </a:t>
            </a:r>
            <a:r>
              <a:rPr lang="es-AR" altLang="es-ES" sz="1800" dirty="0" err="1" smtClean="0">
                <a:latin typeface="Arial" panose="020B0604020202020204" pitchFamily="34" charset="0"/>
              </a:rPr>
              <a:t>mL</a:t>
            </a:r>
            <a:r>
              <a:rPr lang="es-AR" altLang="es-ES" sz="1800" dirty="0" smtClean="0">
                <a:latin typeface="Arial" panose="020B0604020202020204" pitchFamily="34" charset="0"/>
              </a:rPr>
              <a:t> </a:t>
            </a:r>
            <a:endParaRPr lang="es-AR" altLang="es-ES" sz="1800" dirty="0">
              <a:latin typeface="Arial" panose="020B0604020202020204" pitchFamily="34" charset="0"/>
            </a:endParaRPr>
          </a:p>
        </p:txBody>
      </p:sp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465907"/>
              </p:ext>
            </p:extLst>
          </p:nvPr>
        </p:nvGraphicFramePr>
        <p:xfrm>
          <a:off x="5851768" y="5422006"/>
          <a:ext cx="4953079" cy="830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CS ChemDraw Drawing" r:id="rId9" imgW="2541713" imgH="424888" progId="ChemDraw.Document.6.0">
                  <p:embed/>
                </p:oleObj>
              </mc:Choice>
              <mc:Fallback>
                <p:oleObj name="CS ChemDraw Drawing" r:id="rId9" imgW="2541713" imgH="42488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1768" y="5422006"/>
                        <a:ext cx="4953079" cy="830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21 CuadroTexto"/>
          <p:cNvSpPr txBox="1">
            <a:spLocks noChangeArrowheads="1"/>
          </p:cNvSpPr>
          <p:nvPr/>
        </p:nvSpPr>
        <p:spPr bwMode="auto">
          <a:xfrm>
            <a:off x="6521572" y="6362687"/>
            <a:ext cx="377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se hidroliza el </a:t>
            </a:r>
            <a:r>
              <a:rPr lang="es-AR" altLang="es-ES" sz="1800" dirty="0" err="1">
                <a:latin typeface="Arial" panose="020B0604020202020204" pitchFamily="34" charset="0"/>
              </a:rPr>
              <a:t>exc</a:t>
            </a:r>
            <a:r>
              <a:rPr lang="es-AR" altLang="es-ES" sz="1800" dirty="0">
                <a:latin typeface="Arial" panose="020B0604020202020204" pitchFamily="34" charset="0"/>
              </a:rPr>
              <a:t>. de anhídrido!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4581536" y="4716191"/>
            <a:ext cx="2119424" cy="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4581536" y="3723427"/>
            <a:ext cx="1978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AGITACION SUAVE PARA MEZCLAR </a:t>
            </a:r>
          </a:p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SUMERGIR EN BAÑO DE AGUA A 70º-80º</a:t>
            </a:r>
          </a:p>
          <a:p>
            <a:endParaRPr lang="es-E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</a:rPr>
              <a:t>DEJAR 15 MIN</a:t>
            </a:r>
            <a:endParaRPr lang="es-E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5570666" y="5366878"/>
            <a:ext cx="5518044" cy="13641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91"/>
    </mc:Choice>
    <mc:Fallback xmlns="">
      <p:transition spd="slow" advTm="14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897239"/>
              </p:ext>
            </p:extLst>
          </p:nvPr>
        </p:nvGraphicFramePr>
        <p:xfrm>
          <a:off x="834712" y="946755"/>
          <a:ext cx="1296988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CS ChemDraw Drawing" r:id="rId5" imgW="1659300" imgH="1557038" progId="ChemDraw.Document.6.0">
                  <p:embed/>
                </p:oleObj>
              </mc:Choice>
              <mc:Fallback>
                <p:oleObj name="CS ChemDraw Drawing" r:id="rId5" imgW="1659300" imgH="155703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12" y="946755"/>
                        <a:ext cx="1296988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93429" y="216762"/>
            <a:ext cx="387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EXPERIMENTAL: AISLAMIENTO</a:t>
            </a:r>
            <a:endParaRPr lang="es-ES" dirty="0"/>
          </a:p>
        </p:txBody>
      </p:sp>
      <p:graphicFrame>
        <p:nvGraphicFramePr>
          <p:cNvPr id="4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34627"/>
              </p:ext>
            </p:extLst>
          </p:nvPr>
        </p:nvGraphicFramePr>
        <p:xfrm>
          <a:off x="4634048" y="755918"/>
          <a:ext cx="1008062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CS ChemDraw Drawing" r:id="rId7" imgW="1060084" imgH="2286000" progId="ChemDraw.Document.6.0">
                  <p:embed/>
                </p:oleObj>
              </mc:Choice>
              <mc:Fallback>
                <p:oleObj name="CS ChemDraw Drawing" r:id="rId7" imgW="1060084" imgH="22860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048" y="755918"/>
                        <a:ext cx="1008062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9 CuadroTexto"/>
          <p:cNvSpPr txBox="1">
            <a:spLocks noChangeArrowheads="1"/>
          </p:cNvSpPr>
          <p:nvPr/>
        </p:nvSpPr>
        <p:spPr bwMode="auto">
          <a:xfrm>
            <a:off x="601350" y="2212805"/>
            <a:ext cx="176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baño de hielo</a:t>
            </a: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249718" y="2521853"/>
            <a:ext cx="246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precipita 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ácido acetilsalicílico</a:t>
            </a:r>
            <a:endParaRPr lang="es-AR" altLang="es-ES" sz="1800" baseline="-25000" dirty="0">
              <a:latin typeface="Arial" panose="020B0604020202020204" pitchFamily="34" charset="0"/>
            </a:endParaRPr>
          </a:p>
        </p:txBody>
      </p:sp>
      <p:sp>
        <p:nvSpPr>
          <p:cNvPr id="7" name="15 CuadroTexto"/>
          <p:cNvSpPr txBox="1">
            <a:spLocks noChangeArrowheads="1"/>
          </p:cNvSpPr>
          <p:nvPr/>
        </p:nvSpPr>
        <p:spPr bwMode="auto">
          <a:xfrm>
            <a:off x="4295116" y="2902218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filtrar al vacío</a:t>
            </a:r>
            <a:endParaRPr lang="es-AR" altLang="es-ES" sz="1800" baseline="-25000" dirty="0">
              <a:latin typeface="Arial" panose="020B0604020202020204" pitchFamily="34" charset="0"/>
            </a:endParaRPr>
          </a:p>
        </p:txBody>
      </p:sp>
      <p:sp>
        <p:nvSpPr>
          <p:cNvPr id="8" name="14 CuadroTexto"/>
          <p:cNvSpPr txBox="1">
            <a:spLocks noChangeArrowheads="1"/>
          </p:cNvSpPr>
          <p:nvPr/>
        </p:nvSpPr>
        <p:spPr bwMode="auto">
          <a:xfrm>
            <a:off x="6206188" y="1473824"/>
            <a:ext cx="3095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 smtClean="0">
                <a:latin typeface="Arial" panose="020B0604020202020204" pitchFamily="34" charset="0"/>
              </a:rPr>
              <a:t>Si quedaran restos de sólido en el balón arrastrarlo  </a:t>
            </a:r>
            <a:endParaRPr lang="es-AR" altLang="es-E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800" dirty="0">
                <a:latin typeface="Arial" panose="020B0604020202020204" pitchFamily="34" charset="0"/>
              </a:rPr>
              <a:t>con agua fría 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2562896" y="1829068"/>
            <a:ext cx="15070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93428" y="3465295"/>
            <a:ext cx="677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PARTE EXPERIMENTAL: PURIFICACION POR RECRISTALIZACION</a:t>
            </a:r>
            <a:endParaRPr lang="es-ES" dirty="0"/>
          </a:p>
        </p:txBody>
      </p:sp>
      <p:graphicFrame>
        <p:nvGraphicFramePr>
          <p:cNvPr id="12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076284"/>
              </p:ext>
            </p:extLst>
          </p:nvPr>
        </p:nvGraphicFramePr>
        <p:xfrm>
          <a:off x="373486" y="4218919"/>
          <a:ext cx="1215331" cy="2363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CS ChemDraw Drawing" r:id="rId9" imgW="2277548" imgH="4469034" progId="ChemDraw.Document.6.0">
                  <p:embed/>
                </p:oleObj>
              </mc:Choice>
              <mc:Fallback>
                <p:oleObj name="CS ChemDraw Drawing" r:id="rId9" imgW="2277548" imgH="446903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486" y="4218919"/>
                        <a:ext cx="1215331" cy="2363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724798" y="4402743"/>
            <a:ext cx="5435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MEZCLA DE SOLVENTES: ETANOL/AGUA</a:t>
            </a:r>
          </a:p>
          <a:p>
            <a:r>
              <a:rPr lang="es-ES" dirty="0" smtClean="0"/>
              <a:t>CALENTAR HASTA DISOLUCION</a:t>
            </a:r>
          </a:p>
          <a:p>
            <a:r>
              <a:rPr lang="es-ES" dirty="0" smtClean="0"/>
              <a:t>AGREGAR CARBON ACTIVADO SI LA SOLUCION ES COLOREADA</a:t>
            </a:r>
          </a:p>
          <a:p>
            <a:r>
              <a:rPr lang="es-ES" dirty="0" smtClean="0"/>
              <a:t>FILTRAR EN CALIENTE</a:t>
            </a:r>
          </a:p>
          <a:p>
            <a:r>
              <a:rPr lang="es-ES" dirty="0" smtClean="0"/>
              <a:t>DEJAR ENFRIAR Y VER LA FORMACION DE CRISTALES</a:t>
            </a:r>
          </a:p>
          <a:p>
            <a:r>
              <a:rPr lang="es-ES" dirty="0" smtClean="0"/>
              <a:t>FILTRAR AL VACIO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296635" y="4125744"/>
            <a:ext cx="4198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REALIZAR REACCION DE CARACTERIZACION SOBRE EL CRISTAL OBTENIDO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PRUEBA DE FeCl3 (DEBE DAR NEGATIVO)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PF (TENER EN CUENTA QUE SE DESCOMPONE A TEMPERATURAS ENTRE 128-135º)</a:t>
            </a:r>
            <a:endParaRPr lang="es-E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4"/>
    </mc:Choice>
    <mc:Fallback xmlns="">
      <p:transition spd="slow" advTm="12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73798" y="605307"/>
            <a:ext cx="72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AISLAMIENTO DE ASPIRINA DE TABLETAS COMERCIALES SIN CAFEINA</a:t>
            </a:r>
            <a:endParaRPr lang="es-ES" dirty="0"/>
          </a:p>
        </p:txBody>
      </p:sp>
      <p:pic>
        <p:nvPicPr>
          <p:cNvPr id="3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8" y="1998726"/>
            <a:ext cx="196850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68559" y="3794035"/>
            <a:ext cx="220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Pesar una tableta de aspirina comercial, colocarla en el mortero y pulverizar.</a:t>
            </a:r>
            <a:endParaRPr lang="es-ES" dirty="0"/>
          </a:p>
        </p:txBody>
      </p:sp>
      <p:sp>
        <p:nvSpPr>
          <p:cNvPr id="7" name="Flecha derecha 6"/>
          <p:cNvSpPr/>
          <p:nvPr/>
        </p:nvSpPr>
        <p:spPr>
          <a:xfrm>
            <a:off x="2773960" y="2898905"/>
            <a:ext cx="476587" cy="244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425202" y="2316707"/>
            <a:ext cx="191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Tratar el sólido con cloroformo (se disolverá el </a:t>
            </a:r>
            <a:r>
              <a:rPr lang="es-ES" dirty="0" err="1" smtClean="0"/>
              <a:t>aas</a:t>
            </a:r>
            <a:r>
              <a:rPr lang="es-ES" dirty="0" smtClean="0"/>
              <a:t> y no los excipientes) </a:t>
            </a:r>
            <a:endParaRPr lang="es-ES" dirty="0"/>
          </a:p>
        </p:txBody>
      </p:sp>
      <p:sp>
        <p:nvSpPr>
          <p:cNvPr id="9" name="Flecha derecha 8"/>
          <p:cNvSpPr/>
          <p:nvPr/>
        </p:nvSpPr>
        <p:spPr>
          <a:xfrm>
            <a:off x="5280515" y="2898905"/>
            <a:ext cx="476587" cy="244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6010999" y="2559589"/>
            <a:ext cx="2034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Filtrar al vacío y reservar las aguas madres</a:t>
            </a:r>
            <a:endParaRPr lang="es-ES" dirty="0"/>
          </a:p>
        </p:txBody>
      </p:sp>
      <p:sp>
        <p:nvSpPr>
          <p:cNvPr id="11" name="Flecha izquierda y arriba 10"/>
          <p:cNvSpPr/>
          <p:nvPr/>
        </p:nvSpPr>
        <p:spPr>
          <a:xfrm rot="8374603">
            <a:off x="7958965" y="2565322"/>
            <a:ext cx="927279" cy="91186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8712706" y="1820925"/>
            <a:ext cx="3151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 el sólido realizar la reacción con </a:t>
            </a:r>
            <a:r>
              <a:rPr lang="es-ES" dirty="0" err="1" smtClean="0"/>
              <a:t>lugol</a:t>
            </a:r>
            <a:r>
              <a:rPr lang="es-ES" dirty="0" smtClean="0"/>
              <a:t> para evaluar la presencia de almidón como parte de los excipientes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712706" y="3218138"/>
            <a:ext cx="3039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 líquido filtrado se le evapora el solvente y </a:t>
            </a:r>
            <a:r>
              <a:rPr lang="es-ES" dirty="0"/>
              <a:t>a</a:t>
            </a:r>
            <a:r>
              <a:rPr lang="es-ES" dirty="0" smtClean="0"/>
              <a:t>l sólido así obtenido, pesarlo para evaluar el rendimiento y realizar la prueba del cloruro férrico 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37"/>
    </mc:Choice>
    <mc:Fallback xmlns="">
      <p:transition spd="slow" advTm="12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1004</Words>
  <Application>Microsoft Office PowerPoint</Application>
  <PresentationFormat>Panorámica</PresentationFormat>
  <Paragraphs>167</Paragraphs>
  <Slides>15</Slides>
  <Notes>0</Notes>
  <HiddenSlides>0</HiddenSlides>
  <MMClips>16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de Office</vt:lpstr>
      <vt:lpstr>ChemDraw.Document.6.0</vt:lpstr>
      <vt:lpstr>CS ChemDraw Drawing</vt:lpstr>
      <vt:lpstr>Presentación de PowerPoint</vt:lpstr>
      <vt:lpstr>Trabajo Práctico Ácidos Carboxílicos y Derivados de Ácidos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Ácidos Carboxílicos y Derivados de Ácidos</dc:title>
  <dc:creator>Amalia</dc:creator>
  <cp:lastModifiedBy>lucas regueiro</cp:lastModifiedBy>
  <cp:revision>61</cp:revision>
  <dcterms:created xsi:type="dcterms:W3CDTF">2019-08-04T20:13:20Z</dcterms:created>
  <dcterms:modified xsi:type="dcterms:W3CDTF">2020-06-12T22:33:08Z</dcterms:modified>
</cp:coreProperties>
</file>