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15959-6667-4326-B691-AB528974EB79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57C6-F36D-4CFC-9F41-EFF288ACD16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3171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altLang="es-AR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D4858D-3335-4529-B64F-25CF6681F32B}" type="slidenum">
              <a:rPr lang="es-AR" altLang="es-AR" sz="1200"/>
              <a:pPr algn="r" eaLnBrk="1" hangingPunct="1">
                <a:spcBef>
                  <a:spcPct val="0"/>
                </a:spcBef>
              </a:pPr>
              <a:t>12</a:t>
            </a:fld>
            <a:endParaRPr lang="es-AR" altLang="es-A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135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0903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61475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2731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C1CE25-06F8-46CA-8D2F-4DC7C2C89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BFBB879-CB0D-4516-9184-454D1915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0846A6B-B7E9-4B1B-ADC7-C372B3F5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BD604FA-21F2-4AC3-A350-E3DA4E73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0B02790-0B79-4160-97D7-2AC65A5E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21901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C7A55D-30FF-43DD-9436-DB5D4C5F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73A49A9-3D8E-4B56-B24F-F9D7E0B86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21A29F6-8D6C-4D07-A293-B2779448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F4DE3C2-F596-499C-99A1-04B075BB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6CCA3ED-EE05-4B3D-92E6-AE21F248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3810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526DC4-5EC8-4C84-8CBD-6F9D3563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2741F48-3985-4DB8-850B-E59EDD21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5CAADC0-9840-41FE-AF40-25BB492E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AE7202D-214E-4C8C-9E2E-8F669884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442E904-144F-402F-8730-EF390455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72628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7ED5C4-89ED-4A5B-912F-4BDAD946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672C9B1-D2A9-403F-BD1A-BB79E2FF8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81E73AC-DD85-4124-8050-C259F8289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25B88D0-72E6-4064-AAE2-215A206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678383F-C6F8-4920-8554-0E9702C6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BEF445A-B886-412F-AF08-1DA29139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15244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F6C5B5-4C64-4ED3-AA0D-0A18CC43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1412B8F-5FC3-4A27-983B-9B490E3C5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8EE5DD4-23B2-4729-B32A-EB58C9A30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A03D874-53D0-4E0C-AAC4-DC7BE6578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9E32479-9BCD-4B82-96F3-58B5E3599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68C3140-CB44-45B9-A803-CB3C63EA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731E055-24AB-41B8-B623-8EC10EC9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0263784F-A35D-420A-8351-5E0020F4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8429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427D72-451F-43A8-9C46-272AAA33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E376C56-F23F-4488-9EE5-65AFA46A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BBA67532-420A-4B83-9B21-3298D783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09E3FE1-EAAD-4118-B5E2-76504B15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66121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4DA4760-DBBD-4EDB-9681-F1609F1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BC104BD-3C4F-495F-A965-02E0854B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A79C207-44DC-405F-936B-FDC70117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834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28363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4B568B-3E2B-47C5-9279-4CEB4133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6EC893C-355C-4940-9443-3A8D72631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B931082-B0A6-487C-93C0-6D3B68A42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DCA22BD-8FAA-43B1-8070-F4B6785B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199E80B-1796-4E0F-8B4B-9816C64A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6C74734-7EBD-49B3-8524-4A4C26A8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14385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AA7612-666B-429F-905B-F684B08E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EB036B5-E8C1-41B9-A05D-D9DD5A9C8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BD6B97A-1B7F-4493-A6D9-75A76715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6317F85-AD80-4612-AA61-5A7EB7D4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D071E0C-AB79-4798-A86D-A7B287A3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D02FC84-0518-4493-96E7-26ADD6A2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1194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EA858E-E688-49AD-B306-D8F71BA2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1D6E1EC-D1C6-47B2-BA04-1184EEA5D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ED610E2-7BC1-4ED8-8BB9-2F8C726D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A1B4B8-6125-454E-A6AF-905F4165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0B7C714-084C-4CCB-A30B-365375B1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49156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B8360FA-0362-4456-869F-F645D6781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8132B59-491A-4B43-A74F-E8461C203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2AD238A-1244-483F-9E76-BA9C293B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ECA0FC2-E9BD-46AF-967B-89AA7184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DBB265E-E824-4931-95C6-0FE2851F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5770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AEA9B6-B767-4902-BF55-0012FBB0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7A0C159-F034-42AC-97A4-3AE77C7D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5FE3064-137A-4D3D-8179-598E2B5A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3D8328F-9287-4DA5-A86D-FFE6E8E6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7204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135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0895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7894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6123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842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036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82101"/>
            <a:ext cx="10058400" cy="7192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11301"/>
            <a:ext cx="10058400" cy="50706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74D8D2-E1D3-483C-902B-4FF83DD4F886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27C929-1561-4946-B721-151DC475B43B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006317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23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4068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1C51525-2708-48C4-AD9A-81F49622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2ABB149-147C-4912-AC51-831206CE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03B70D5-92D9-4566-9E55-3F6853190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D4FD-4A0C-41CC-9BA4-F0DFD431A91B}" type="datetimeFigureOut">
              <a:rPr lang="es-AR" smtClean="0"/>
              <a:pPr/>
              <a:t>03/08/2019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1529959-4048-430D-BFC3-6A6645597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E1BBF9E-7695-49C1-B961-C6FB1ED2E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07DF-D63C-48E8-8AEF-4B225D6C34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6790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rulopezconde@hotmail.com" TargetMode="External"/><Relationship Id="rId2" Type="http://schemas.openxmlformats.org/officeDocument/2006/relationships/hyperlink" Target="http://www.ruah.com.ar/?fbclid=IwAR0xKpDzgo0mXU1M1N-eQt5AxTif_8ILBgRSCjf7f1ClzN3aokpIZxYZpi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ampus.fi.uba.ar/course/view.php?id=6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663"/>
            <a:ext cx="1219200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17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6345335" y="1125713"/>
            <a:ext cx="5185605" cy="5078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 smtClean="0"/>
          </a:p>
          <a:p>
            <a:pPr algn="l">
              <a:defRPr/>
            </a:pPr>
            <a:endParaRPr lang="es-AR" dirty="0" smtClean="0"/>
          </a:p>
          <a:p>
            <a:pPr algn="l">
              <a:defRPr/>
            </a:pPr>
            <a:endParaRPr lang="es-AR" dirty="0"/>
          </a:p>
          <a:p>
            <a:pPr algn="l">
              <a:defRPr/>
            </a:pPr>
            <a:endParaRPr lang="es-AR" dirty="0" smtClean="0"/>
          </a:p>
          <a:p>
            <a:pPr algn="l">
              <a:defRPr/>
            </a:pPr>
            <a:endParaRPr lang="es-AR" dirty="0"/>
          </a:p>
          <a:p>
            <a:pPr algn="l">
              <a:defRPr/>
            </a:pPr>
            <a:endParaRPr lang="es-AR" dirty="0" smtClean="0"/>
          </a:p>
          <a:p>
            <a:pPr algn="l">
              <a:defRPr/>
            </a:pPr>
            <a:endParaRPr lang="es-AR" dirty="0"/>
          </a:p>
          <a:p>
            <a:pPr algn="l">
              <a:defRPr/>
            </a:pPr>
            <a:endParaRPr lang="es-AR" dirty="0" smtClean="0"/>
          </a:p>
          <a:p>
            <a:pPr algn="l">
              <a:defRPr/>
            </a:pPr>
            <a:endParaRPr lang="es-AR" dirty="0"/>
          </a:p>
          <a:p>
            <a:pPr algn="l">
              <a:defRPr/>
            </a:pPr>
            <a:endParaRPr lang="es-AR" dirty="0" smtClean="0"/>
          </a:p>
          <a:p>
            <a:pPr algn="l">
              <a:defRPr/>
            </a:pPr>
            <a:endParaRPr lang="es-AR" dirty="0"/>
          </a:p>
          <a:p>
            <a:pPr algn="l">
              <a:defRPr/>
            </a:pPr>
            <a:endParaRPr lang="es-AR" dirty="0" smtClean="0"/>
          </a:p>
          <a:p>
            <a:pPr algn="l">
              <a:defRPr/>
            </a:pPr>
            <a:endParaRPr lang="es-AR" dirty="0"/>
          </a:p>
          <a:p>
            <a:pPr algn="l">
              <a:defRPr/>
            </a:pPr>
            <a:endParaRPr lang="es-AR" dirty="0" smtClean="0"/>
          </a:p>
          <a:p>
            <a:pPr algn="l">
              <a:defRPr/>
            </a:pPr>
            <a:endParaRPr lang="es-AR" dirty="0"/>
          </a:p>
          <a:p>
            <a:pPr algn="l">
              <a:defRPr/>
            </a:pPr>
            <a:endParaRPr lang="es-AR" dirty="0" smtClean="0"/>
          </a:p>
          <a:p>
            <a:r>
              <a:rPr lang="es-AR" dirty="0"/>
              <a:t>Contacto: </a:t>
            </a:r>
            <a:r>
              <a:rPr lang="es-AR" dirty="0" err="1"/>
              <a:t>Envíar</a:t>
            </a:r>
            <a:r>
              <a:rPr lang="es-AR" dirty="0"/>
              <a:t> CV a marcosgadze@gmail.com</a:t>
            </a:r>
          </a:p>
          <a:p>
            <a:r>
              <a:rPr lang="es-AR" dirty="0" smtClean="0">
                <a:hlinkClick r:id="rId2"/>
              </a:rPr>
              <a:t>www.ruah.com.ar</a:t>
            </a:r>
            <a:endParaRPr lang="es-AR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7242" y="115888"/>
            <a:ext cx="11137900" cy="100965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s-AR" altLang="es-AR" sz="2800" b="1" dirty="0" smtClean="0">
                <a:solidFill>
                  <a:srgbClr val="002060"/>
                </a:solidFill>
              </a:rPr>
              <a:t>Otras alternativas para desarrollar el Trabajo Profesional – Proyectos Sociales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11268" name="4 Rectángulo"/>
          <p:cNvSpPr>
            <a:spLocks noChangeArrowheads="1"/>
          </p:cNvSpPr>
          <p:nvPr/>
        </p:nvSpPr>
        <p:spPr bwMode="auto">
          <a:xfrm>
            <a:off x="825435" y="1115813"/>
            <a:ext cx="5337860" cy="5078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 smtClean="0"/>
          </a:p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/>
          </a:p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 smtClean="0"/>
          </a:p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 smtClean="0"/>
              <a:t>Ministerio </a:t>
            </a:r>
            <a:r>
              <a:rPr lang="es-AR" dirty="0"/>
              <a:t>de Desarrollo Social de la Nación</a:t>
            </a:r>
          </a:p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/>
              <a:t>Principales rubros de los proyectos: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Textil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Alimentos / Gastronomía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Construcción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Pasos a seguir: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Contacto ASAP con </a:t>
            </a:r>
            <a:r>
              <a:rPr lang="es-AR" dirty="0" err="1" smtClean="0"/>
              <a:t>Ma</a:t>
            </a:r>
            <a:r>
              <a:rPr lang="es-AR" dirty="0" smtClean="0"/>
              <a:t> </a:t>
            </a:r>
            <a:r>
              <a:rPr lang="es-AR" dirty="0"/>
              <a:t>Eugenia López Conde: </a:t>
            </a:r>
            <a:br>
              <a:rPr lang="es-AR" dirty="0"/>
            </a:br>
            <a:r>
              <a:rPr lang="es-AR" u="sng" dirty="0">
                <a:hlinkClick r:id="rId3"/>
              </a:rPr>
              <a:t>marulopezconde@hotmail.com</a:t>
            </a:r>
            <a:r>
              <a:rPr lang="es-AR" dirty="0"/>
              <a:t> </a:t>
            </a:r>
            <a:br>
              <a:rPr lang="es-AR" dirty="0"/>
            </a:br>
            <a:r>
              <a:rPr lang="es-AR" dirty="0"/>
              <a:t>ASUNTO: </a:t>
            </a:r>
            <a:r>
              <a:rPr lang="es-AR" dirty="0" err="1"/>
              <a:t>TProf</a:t>
            </a:r>
            <a:r>
              <a:rPr lang="es-AR" dirty="0"/>
              <a:t> Proyectos Sociales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Reunión entre alumnos interesados, coordinadora del Ministerio y tutores interesados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Revisión de base de datos de unidades productivas y análisis de posibles </a:t>
            </a:r>
            <a:r>
              <a:rPr lang="es-AR" dirty="0" smtClean="0"/>
              <a:t>proyectos</a:t>
            </a:r>
            <a:endParaRPr lang="es-AR" dirty="0"/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s-AR" dirty="0"/>
          </a:p>
        </p:txBody>
      </p:sp>
      <p:pic>
        <p:nvPicPr>
          <p:cNvPr id="13317" name="Picture 13" descr="Resultado de imagen para ministerio de desarrollo social de la naciÃ³n buenos ai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770" y="0"/>
            <a:ext cx="4013201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600" y="1185088"/>
            <a:ext cx="4393451" cy="443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2588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76897" y="182101"/>
            <a:ext cx="11067803" cy="7192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3200" b="1" dirty="0" smtClean="0">
                <a:solidFill>
                  <a:srgbClr val="002060"/>
                </a:solidFill>
              </a:rPr>
              <a:t>Objetivo de la Cátedra </a:t>
            </a:r>
            <a:r>
              <a:rPr lang="es-AR" altLang="es-AR" sz="3200" b="1" dirty="0" smtClean="0">
                <a:solidFill>
                  <a:srgbClr val="002060"/>
                </a:solidFill>
                <a:sym typeface="Wingdings" pitchFamily="2" charset="2"/>
              </a:rPr>
              <a:t> Reducir la duración de los Proyectos</a:t>
            </a:r>
            <a:endParaRPr lang="es-AR" altLang="es-AR" sz="3200" b="1" dirty="0" smtClean="0">
              <a:solidFill>
                <a:srgbClr val="002060"/>
              </a:solidFill>
            </a:endParaRPr>
          </a:p>
        </p:txBody>
      </p:sp>
      <p:sp>
        <p:nvSpPr>
          <p:cNvPr id="14340" name="1 CuadroTexto"/>
          <p:cNvSpPr txBox="1">
            <a:spLocks noChangeArrowheads="1"/>
          </p:cNvSpPr>
          <p:nvPr/>
        </p:nvSpPr>
        <p:spPr bwMode="auto">
          <a:xfrm rot="-1397024">
            <a:off x="5347964" y="3230047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>
                <a:solidFill>
                  <a:srgbClr val="FF0000"/>
                </a:solidFill>
              </a:rPr>
              <a:t>ACTUALIZAR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9" y="1747591"/>
            <a:ext cx="107442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419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890" y="44450"/>
            <a:ext cx="10981570" cy="9286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AR" altLang="es-AR" sz="3200" b="1" dirty="0" smtClean="0">
                <a:solidFill>
                  <a:srgbClr val="002060"/>
                </a:solidFill>
              </a:rPr>
              <a:t>Objetivo de la Cátedra </a:t>
            </a:r>
            <a:r>
              <a:rPr lang="es-AR" altLang="es-AR" sz="3200" b="1" dirty="0" smtClean="0">
                <a:solidFill>
                  <a:srgbClr val="002060"/>
                </a:solidFill>
                <a:sym typeface="Wingdings" pitchFamily="2" charset="2"/>
              </a:rPr>
              <a:t> Reducir la duración de los Proyectos</a:t>
            </a:r>
            <a:endParaRPr lang="es-AR" altLang="es-AR" sz="3200" b="1" dirty="0" smtClean="0">
              <a:solidFill>
                <a:srgbClr val="002060"/>
              </a:solidFill>
            </a:endParaRPr>
          </a:p>
        </p:txBody>
      </p:sp>
      <p:sp>
        <p:nvSpPr>
          <p:cNvPr id="11267" name="Title 1"/>
          <p:cNvSpPr>
            <a:spLocks noGrp="1"/>
          </p:cNvSpPr>
          <p:nvPr/>
        </p:nvSpPr>
        <p:spPr bwMode="auto">
          <a:xfrm>
            <a:off x="622300" y="1196976"/>
            <a:ext cx="11618384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s-AR" altLang="es-AR" sz="2000" dirty="0">
                <a:latin typeface="+mj-lt"/>
                <a:ea typeface="+mj-ea"/>
                <a:cs typeface="+mj-cs"/>
              </a:rPr>
              <a:t>Acciones que se realizan basadas en la experiencia y en las encuestas realizadas a los alumnos una vez que finalizan su trabajo:</a:t>
            </a:r>
          </a:p>
        </p:txBody>
      </p:sp>
      <p:sp>
        <p:nvSpPr>
          <p:cNvPr id="15364" name="Subtitle 2"/>
          <p:cNvSpPr>
            <a:spLocks noGrp="1"/>
          </p:cNvSpPr>
          <p:nvPr/>
        </p:nvSpPr>
        <p:spPr bwMode="auto">
          <a:xfrm>
            <a:off x="624418" y="1773239"/>
            <a:ext cx="11423649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Font typeface="TradeGothic" pitchFamily="2" charset="0"/>
              <a:buAutoNum type="arabicPeriod"/>
            </a:pPr>
            <a:r>
              <a:rPr lang="es-AR" altLang="es-AR" sz="2000" b="1"/>
              <a:t>Charlas previas al inicio de cuatrimestre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TradeGothic" pitchFamily="2" charset="0"/>
              <a:buAutoNum type="arabicPeriod"/>
            </a:pPr>
            <a:r>
              <a:rPr lang="es-AR" altLang="es-AR" sz="2000" b="1"/>
              <a:t>Reducción del plazo de aprobación de la propuesta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s-AR" altLang="es-AR"/>
              <a:t>Instancia de prepropuesta que permite al alumno  comenzar el TP con anterioridad a su inscripción, con la ayuda permanente de la Cátedra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TradeGothic" pitchFamily="2" charset="0"/>
              <a:buAutoNum type="arabicPeriod"/>
            </a:pPr>
            <a:r>
              <a:rPr lang="es-AR" altLang="es-AR" sz="2000" b="1"/>
              <a:t>Verificación de las materias pendientes de los alumnos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s-AR" altLang="es-AR"/>
              <a:t>La posibilidad de dedicarle el tiempo necesario y la continuidad suficiente son fundamentales para completar al TP según el cronograma que se fije.</a:t>
            </a:r>
          </a:p>
          <a:p>
            <a:pPr eaLnBrk="1" hangingPunct="1">
              <a:spcBef>
                <a:spcPts val="600"/>
              </a:spcBef>
              <a:buClrTx/>
              <a:buFont typeface="TradeGothic" pitchFamily="2" charset="0"/>
              <a:buAutoNum type="arabicPeriod"/>
            </a:pPr>
            <a:r>
              <a:rPr lang="es-AR" altLang="es-AR" sz="2000" b="1"/>
              <a:t>Mejoramiento en el seguimiento del cronograma por parte del tutor y una mayor participación del JTP para corregir desvíos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s-AR" altLang="es-AR"/>
              <a:t>Hitos de Cumplimiento </a:t>
            </a:r>
            <a:r>
              <a:rPr lang="es-AR" altLang="es-AR">
                <a:sym typeface="Wingdings" pitchFamily="2" charset="2"/>
              </a:rPr>
              <a:t> 1° Cuatrimestre Estudio de Mercado TERMINADO y Relevamiento de la Situación Actual Encaminado</a:t>
            </a:r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xmlns="" val="2900493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8976"/>
            <a:ext cx="10058400" cy="7192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3200" b="1" dirty="0" smtClean="0">
                <a:solidFill>
                  <a:srgbClr val="002060"/>
                </a:solidFill>
              </a:rPr>
              <a:t>Clases Especiales- Trabajo Profesional</a:t>
            </a:r>
            <a:br>
              <a:rPr lang="es-AR" altLang="es-AR" sz="3200" b="1" dirty="0" smtClean="0">
                <a:solidFill>
                  <a:srgbClr val="002060"/>
                </a:solidFill>
              </a:rPr>
            </a:br>
            <a:r>
              <a:rPr lang="es-AR" altLang="es-AR" sz="3200" b="1" dirty="0" smtClean="0">
                <a:solidFill>
                  <a:srgbClr val="002060"/>
                </a:solidFill>
              </a:rPr>
              <a:t> 2° cuatrimestre 2019</a:t>
            </a:r>
          </a:p>
        </p:txBody>
      </p:sp>
      <p:sp>
        <p:nvSpPr>
          <p:cNvPr id="16387" name="6 CuadroTexto"/>
          <p:cNvSpPr txBox="1">
            <a:spLocks noChangeArrowheads="1"/>
          </p:cNvSpPr>
          <p:nvPr/>
        </p:nvSpPr>
        <p:spPr bwMode="auto">
          <a:xfrm>
            <a:off x="1078609" y="1101975"/>
            <a:ext cx="1094316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es-AR" altLang="es-AR" dirty="0">
                <a:latin typeface="Arial" charset="0"/>
              </a:rPr>
              <a:t>CHARLAS 2°CUATRIMESTRE 2019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s-AR" altLang="es-AR" sz="1800" dirty="0">
                <a:latin typeface="Arial" charset="0"/>
              </a:rPr>
              <a:t>Agosto: Estudio de Mercado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s-AR" altLang="es-AR" sz="1800" dirty="0">
                <a:latin typeface="Arial" charset="0"/>
              </a:rPr>
              <a:t>Setiembre: Análisis Técnico- Lean </a:t>
            </a:r>
            <a:r>
              <a:rPr lang="es-AR" altLang="es-AR" sz="1800" dirty="0" err="1">
                <a:latin typeface="Arial" charset="0"/>
              </a:rPr>
              <a:t>Manufacturing</a:t>
            </a:r>
            <a:endParaRPr lang="es-AR" altLang="es-AR" sz="1800" dirty="0"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s-AR" altLang="es-AR" sz="1800" dirty="0">
                <a:latin typeface="Arial" charset="0"/>
              </a:rPr>
              <a:t>Octubre: Evaluación Económico-Financiera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s-AR" altLang="es-AR" sz="1800" dirty="0">
                <a:latin typeface="Arial" charset="0"/>
              </a:rPr>
              <a:t>Noviembre: Presentaciones Orales Efectivas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s-AR" altLang="es-AR" sz="1800" dirty="0">
                <a:latin typeface="Arial" charset="0"/>
              </a:rPr>
              <a:t>Noviembre: Presentación TP Destacado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7" t="8394" r="19907" b="6250"/>
          <a:stretch>
            <a:fillRect/>
          </a:stretch>
        </p:blipFill>
        <p:spPr bwMode="auto">
          <a:xfrm>
            <a:off x="4751918" y="3789364"/>
            <a:ext cx="518371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8752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s-AR" altLang="es-AR" sz="4000" b="1" dirty="0" smtClean="0">
                <a:solidFill>
                  <a:srgbClr val="002060"/>
                </a:solidFill>
              </a:rPr>
              <a:t>Charlas breves on-line</a:t>
            </a:r>
          </a:p>
        </p:txBody>
      </p:sp>
      <p:sp>
        <p:nvSpPr>
          <p:cNvPr id="17411" name="1 CuadroTexto"/>
          <p:cNvSpPr txBox="1">
            <a:spLocks noChangeArrowheads="1"/>
          </p:cNvSpPr>
          <p:nvPr/>
        </p:nvSpPr>
        <p:spPr bwMode="auto">
          <a:xfrm>
            <a:off x="318783" y="4978526"/>
            <a:ext cx="7797712" cy="3693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 dirty="0" smtClean="0"/>
              <a:t>Acceso Campus</a:t>
            </a:r>
            <a:r>
              <a:rPr lang="es-AR" altLang="es-AR" sz="1600" dirty="0"/>
              <a:t>:  </a:t>
            </a:r>
            <a:r>
              <a:rPr lang="es-AR" altLang="es-AR" sz="1600" b="1" u="sng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s-AR" altLang="es-AR" sz="1600" b="1" u="sng" dirty="0" smtClean="0">
                <a:solidFill>
                  <a:srgbClr val="0070C0"/>
                </a:solidFill>
                <a:hlinkClick r:id="rId2"/>
              </a:rPr>
              <a:t>campus.fi.uba.ar/course/view.php?id=681#section-4</a:t>
            </a:r>
            <a:endParaRPr lang="es-AR" altLang="es-AR" sz="1600" b="1" u="sng" dirty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27" r="-1"/>
          <a:stretch/>
        </p:blipFill>
        <p:spPr bwMode="auto">
          <a:xfrm>
            <a:off x="581978" y="2070485"/>
            <a:ext cx="7445742" cy="24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2 Rectángulo"/>
          <p:cNvSpPr>
            <a:spLocks noChangeArrowheads="1"/>
          </p:cNvSpPr>
          <p:nvPr/>
        </p:nvSpPr>
        <p:spPr bwMode="auto">
          <a:xfrm>
            <a:off x="1141251" y="1258314"/>
            <a:ext cx="55867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s-AR" altLang="es-AR" sz="2000" dirty="0" err="1"/>
              <a:t>Microcapsulas</a:t>
            </a:r>
            <a:r>
              <a:rPr lang="es-AR" altLang="es-AR" sz="2000" dirty="0"/>
              <a:t>: charlas de </a:t>
            </a:r>
            <a:r>
              <a:rPr lang="es-AR" altLang="es-AR" sz="2000" dirty="0" err="1"/>
              <a:t>maximo</a:t>
            </a:r>
            <a:r>
              <a:rPr lang="es-AR" altLang="es-AR" sz="2000" dirty="0"/>
              <a:t> 5 minutos</a:t>
            </a:r>
          </a:p>
          <a:p>
            <a:pPr algn="l" eaLnBrk="1" hangingPunct="1">
              <a:buFont typeface="Arial" charset="0"/>
              <a:buChar char="•"/>
            </a:pPr>
            <a:r>
              <a:rPr lang="es-AR" altLang="es-AR" sz="2000" dirty="0"/>
              <a:t>Primer caso publicado mayo’19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950" y="2095499"/>
            <a:ext cx="3463432" cy="34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461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1" y="343288"/>
            <a:ext cx="10767484" cy="5254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4000" b="1" dirty="0" smtClean="0">
                <a:solidFill>
                  <a:srgbClr val="002060"/>
                </a:solidFill>
              </a:rPr>
              <a:t>Cronograma de Tribunales 2019</a:t>
            </a:r>
          </a:p>
        </p:txBody>
      </p:sp>
      <p:sp>
        <p:nvSpPr>
          <p:cNvPr id="20334" name="4 CuadroTexto"/>
          <p:cNvSpPr txBox="1">
            <a:spLocks noChangeArrowheads="1"/>
          </p:cNvSpPr>
          <p:nvPr/>
        </p:nvSpPr>
        <p:spPr bwMode="auto">
          <a:xfrm rot="-1397024">
            <a:off x="5347964" y="3230047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>
                <a:solidFill>
                  <a:srgbClr val="FF0000"/>
                </a:solidFill>
              </a:rPr>
              <a:t>ACTUALIZAR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891" y="1187532"/>
            <a:ext cx="10029973" cy="494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4032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914"/>
            <a:ext cx="1219200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5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115889"/>
            <a:ext cx="11042651" cy="936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AR" altLang="es-AR" sz="4400" b="1" dirty="0" smtClean="0">
                <a:solidFill>
                  <a:srgbClr val="002060"/>
                </a:solidFill>
              </a:rPr>
              <a:t>“Planifica tu Trabajo Profesional”. Temario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082809" y="1254063"/>
            <a:ext cx="1152313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Propósitos del Trabajo Profesional y criterios para evaluar una propuesta de trabajo 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Requisitos formales y contenido de Propuesta. </a:t>
            </a:r>
            <a:r>
              <a:rPr lang="es-AR" altLang="es-AR" sz="2000" dirty="0" smtClean="0">
                <a:latin typeface="+mn-lt"/>
              </a:rPr>
              <a:t>Descripción </a:t>
            </a:r>
            <a:r>
              <a:rPr lang="es-AR" altLang="es-AR" sz="2000" dirty="0">
                <a:latin typeface="+mn-lt"/>
              </a:rPr>
              <a:t>del Proyecto</a:t>
            </a:r>
            <a:endParaRPr lang="es-AR" sz="2000" dirty="0">
              <a:latin typeface="+mn-lt"/>
            </a:endParaRP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Cronograma para la presentación de la Propuesta de trabajo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Selección del Tema 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Articulación con la Subsecretaría de Graduados-FIUBA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Otras alternativas para desarrollar </a:t>
            </a:r>
            <a:r>
              <a:rPr lang="es-AR" altLang="es-AR" sz="2000" dirty="0" err="1">
                <a:latin typeface="+mn-lt"/>
              </a:rPr>
              <a:t>TPs</a:t>
            </a:r>
            <a:endParaRPr lang="es-AR" altLang="es-AR" sz="2000" dirty="0">
              <a:latin typeface="+mn-lt"/>
            </a:endParaRP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Objetivo de la Cátedra </a:t>
            </a:r>
            <a:r>
              <a:rPr lang="es-AR" altLang="es-AR" sz="2000" dirty="0">
                <a:latin typeface="+mn-lt"/>
                <a:sym typeface="Wingdings" pitchFamily="2" charset="2"/>
              </a:rPr>
              <a:t> Reducir la duración de los proyectos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Clases Especiales 2° cuatrimestre 2019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Cronograma de Tribunales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538480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10993967" cy="865187"/>
          </a:xfrm>
        </p:spPr>
        <p:txBody>
          <a:bodyPr/>
          <a:lstStyle/>
          <a:p>
            <a:pPr algn="ctr" eaLnBrk="1" hangingPunct="1"/>
            <a:r>
              <a:rPr lang="es-AR" altLang="es-AR" sz="2800" b="1" dirty="0" smtClean="0">
                <a:solidFill>
                  <a:srgbClr val="002060"/>
                </a:solidFill>
              </a:rPr>
              <a:t>Propósitos del Trabajo Profesional</a:t>
            </a:r>
            <a:br>
              <a:rPr lang="es-AR" altLang="es-AR" sz="2800" b="1" dirty="0" smtClean="0">
                <a:solidFill>
                  <a:srgbClr val="002060"/>
                </a:solidFill>
              </a:rPr>
            </a:br>
            <a:r>
              <a:rPr lang="es-AR" altLang="es-AR" sz="2800" b="1" dirty="0">
                <a:solidFill>
                  <a:srgbClr val="002060"/>
                </a:solidFill>
              </a:rPr>
              <a:t>Cr</a:t>
            </a:r>
            <a:r>
              <a:rPr lang="es-AR" altLang="es-AR" sz="2800" b="1" dirty="0" smtClean="0">
                <a:solidFill>
                  <a:srgbClr val="002060"/>
                </a:solidFill>
              </a:rPr>
              <a:t>iterios para evaluar una propuesta de trabajo 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2" name="1 CuadroTexto"/>
          <p:cNvSpPr txBox="1"/>
          <p:nvPr/>
        </p:nvSpPr>
        <p:spPr>
          <a:xfrm>
            <a:off x="702558" y="1288613"/>
            <a:ext cx="11303385" cy="381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AR" dirty="0">
                <a:latin typeface="+mn-lt"/>
              </a:rPr>
              <a:t>El </a:t>
            </a:r>
            <a:r>
              <a:rPr lang="es-AR" b="1" dirty="0">
                <a:latin typeface="+mn-lt"/>
              </a:rPr>
              <a:t>objetivo de la materia </a:t>
            </a:r>
            <a:r>
              <a:rPr lang="es-AR" dirty="0">
                <a:latin typeface="+mn-lt"/>
              </a:rPr>
              <a:t>es que el estudiante próximo a graduarse se ejercite en un trabajo típico de práctica profesional de Ingeniería Industrial.</a:t>
            </a:r>
          </a:p>
          <a:p>
            <a:pPr algn="l">
              <a:defRPr/>
            </a:pPr>
            <a:endParaRPr lang="es-AR" sz="1600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defRPr/>
            </a:pPr>
            <a:r>
              <a:rPr lang="es-AR" altLang="es-AR" dirty="0">
                <a:latin typeface="+mn-lt"/>
              </a:rPr>
              <a:t>A. VIVENCIA de una experiencia que efectivamente se asimile al EJERCICIO DE LA PROFESION (aspectos técnicos, laborales y éticos)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es-AR" altLang="es-AR" dirty="0">
                <a:latin typeface="+mn-lt"/>
              </a:rPr>
              <a:t>	</a:t>
            </a:r>
            <a:r>
              <a:rPr lang="es-AR" altLang="es-AR" b="1" i="1" dirty="0">
                <a:solidFill>
                  <a:srgbClr val="FF0000"/>
                </a:solidFill>
                <a:latin typeface="+mn-lt"/>
              </a:rPr>
              <a:t>Pretendemos que se realice un trabajo real y que no sea un trabajo práctico más de la carrera</a:t>
            </a:r>
          </a:p>
          <a:p>
            <a:pPr marL="342900" indent="-342900" algn="l">
              <a:lnSpc>
                <a:spcPct val="90000"/>
              </a:lnSpc>
              <a:defRPr/>
            </a:pPr>
            <a:endParaRPr lang="es-AR" altLang="es-AR" sz="1600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defRPr/>
            </a:pPr>
            <a:r>
              <a:rPr lang="es-AR" altLang="es-AR" dirty="0">
                <a:latin typeface="+mn-lt"/>
              </a:rPr>
              <a:t>B. Definición de los OBJETIVOS del TP y cumplimiento de los REQUISITOS FORMALES de la presentación.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es-AR" altLang="es-AR" b="1" i="1" dirty="0">
                <a:solidFill>
                  <a:srgbClr val="FF0000"/>
                </a:solidFill>
                <a:latin typeface="+mn-lt"/>
              </a:rPr>
              <a:t>Pretendemos que el trabajo se desarrolle </a:t>
            </a:r>
            <a:r>
              <a:rPr lang="es-AR" altLang="es-AR" b="1" i="1" dirty="0" err="1">
                <a:solidFill>
                  <a:srgbClr val="FF0000"/>
                </a:solidFill>
                <a:latin typeface="+mn-lt"/>
              </a:rPr>
              <a:t>planificadamente</a:t>
            </a:r>
            <a:r>
              <a:rPr lang="es-AR" altLang="es-AR" b="1" i="1" dirty="0">
                <a:solidFill>
                  <a:srgbClr val="FF0000"/>
                </a:solidFill>
                <a:latin typeface="+mn-lt"/>
              </a:rPr>
              <a:t> y con objetivos y pautas claras para su desarrollo </a:t>
            </a:r>
          </a:p>
          <a:p>
            <a:pPr marL="342900" lvl="1" indent="-342900" algn="l">
              <a:lnSpc>
                <a:spcPct val="90000"/>
              </a:lnSpc>
              <a:defRPr/>
            </a:pPr>
            <a:endParaRPr lang="es-AR" altLang="es-AR" sz="1600" b="1" i="1" dirty="0">
              <a:solidFill>
                <a:srgbClr val="FF0000"/>
              </a:solidFill>
              <a:latin typeface="+mn-lt"/>
            </a:endParaRPr>
          </a:p>
          <a:p>
            <a:pPr marL="342900" lvl="1" indent="-342900" algn="l">
              <a:lnSpc>
                <a:spcPct val="90000"/>
              </a:lnSpc>
              <a:defRPr/>
            </a:pPr>
            <a:r>
              <a:rPr lang="es-AR" altLang="es-AR" dirty="0">
                <a:latin typeface="+mn-lt"/>
              </a:rPr>
              <a:t>C. APLICACIÓN e INTEGRACIÓN de herramientas y conocimientos adquiridos en la carrera: Ingeniería Industrial/ Aplicación Tecnológica/ Evaluación Económica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es-AR" altLang="es-AR" b="1" i="1" dirty="0">
                <a:solidFill>
                  <a:srgbClr val="FF0000"/>
                </a:solidFill>
                <a:latin typeface="+mn-lt"/>
              </a:rPr>
              <a:t>Pretendemos que se apliquen en forma armónica y criteriosa conceptos básicos adquiridos durante la carrera</a:t>
            </a:r>
          </a:p>
          <a:p>
            <a:pPr marL="342900" indent="-342900" algn="l">
              <a:lnSpc>
                <a:spcPct val="90000"/>
              </a:lnSpc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781563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617" y="217727"/>
            <a:ext cx="10058400" cy="7560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3600" b="1" dirty="0" smtClean="0">
                <a:solidFill>
                  <a:srgbClr val="002060"/>
                </a:solidFill>
              </a:rPr>
              <a:t>Requisitos formales y contenido de la propuesta de TP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2" name="1 CuadroTexto"/>
          <p:cNvSpPr txBox="1"/>
          <p:nvPr/>
        </p:nvSpPr>
        <p:spPr>
          <a:xfrm>
            <a:off x="1066734" y="1241425"/>
            <a:ext cx="10943167" cy="4456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AR" altLang="es-AR" dirty="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b="1" dirty="0">
                <a:latin typeface="+mn-lt"/>
                <a:sym typeface="Wingdings" panose="05000000000000000000" pitchFamily="2" charset="2"/>
              </a:rPr>
              <a:t>PRESENTACIÓN LA PROPUESTAS </a:t>
            </a:r>
            <a:r>
              <a:rPr lang="es-AR" altLang="es-AR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s-AR" altLang="es-AR" b="1" dirty="0">
                <a:latin typeface="+mn-lt"/>
                <a:sym typeface="Wingdings" panose="05000000000000000000" pitchFamily="2" charset="2"/>
              </a:rPr>
              <a:t>Guía de TP</a:t>
            </a:r>
            <a:endParaRPr lang="es-AR" altLang="es-AR" dirty="0">
              <a:latin typeface="+mn-lt"/>
              <a:sym typeface="Wingdings" panose="05000000000000000000" pitchFamily="2" charset="2"/>
            </a:endParaRP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Título de la Propuesta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Carátulas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Diagramación según Guía de TP</a:t>
            </a:r>
          </a:p>
          <a:p>
            <a:pPr marL="742950" lvl="1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 Descripción del Proyecto</a:t>
            </a:r>
          </a:p>
          <a:p>
            <a:pPr marL="742950" lvl="1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 Cronograma del Proyecto  32 semanas (2 cuatrimestres)</a:t>
            </a:r>
            <a:endParaRPr lang="es-AR" altLang="es-AR" dirty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Autorización de la Empresa en la que se va a realizar el TP y Tarjeta del Contacto en la Empresa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Descripción del Puesto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 err="1">
                <a:latin typeface="+mn-lt"/>
                <a:sym typeface="Wingdings" panose="05000000000000000000" pitchFamily="2" charset="2"/>
              </a:rPr>
              <a:t>Microemprendimiento</a:t>
            </a:r>
            <a:r>
              <a:rPr lang="es-AR" altLang="es-AR" dirty="0">
                <a:latin typeface="+mn-lt"/>
                <a:sym typeface="Wingdings" panose="05000000000000000000" pitchFamily="2" charset="2"/>
              </a:rPr>
              <a:t>  estudio de </a:t>
            </a:r>
            <a:r>
              <a:rPr lang="es-AR" altLang="es-AR" dirty="0" err="1">
                <a:latin typeface="+mn-lt"/>
                <a:sym typeface="Wingdings" panose="05000000000000000000" pitchFamily="2" charset="2"/>
              </a:rPr>
              <a:t>prefactibiliad</a:t>
            </a:r>
            <a:r>
              <a:rPr lang="es-AR" altLang="es-AR" dirty="0">
                <a:latin typeface="+mn-lt"/>
                <a:sym typeface="Wingdings" panose="05000000000000000000" pitchFamily="2" charset="2"/>
              </a:rPr>
              <a:t> básico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CV actualizado a tres columnas (materia, créditos y nota) con suma de créditos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Máximo 2 Alumnos por trabajo</a:t>
            </a:r>
            <a:endParaRPr lang="es-AR" altLang="es-AR" dirty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AR" altLang="es-AR" dirty="0">
              <a:latin typeface="+mn-lt"/>
              <a:sym typeface="Wingdings" panose="05000000000000000000" pitchFamily="2" charset="2"/>
            </a:endParaRPr>
          </a:p>
          <a:p>
            <a:pPr>
              <a:defRPr/>
            </a:pPr>
            <a:endParaRPr lang="es-A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39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2" y="115889"/>
            <a:ext cx="10850033" cy="935037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3600" b="1" dirty="0" smtClean="0">
                <a:solidFill>
                  <a:srgbClr val="002060"/>
                </a:solidFill>
              </a:rPr>
              <a:t>Propuesta de Trabajo Profesional </a:t>
            </a:r>
            <a:br>
              <a:rPr lang="es-AR" altLang="es-AR" sz="3600" b="1" dirty="0" smtClean="0">
                <a:solidFill>
                  <a:srgbClr val="002060"/>
                </a:solidFill>
              </a:rPr>
            </a:br>
            <a:r>
              <a:rPr lang="es-AR" altLang="es-AR" sz="3600" b="1" dirty="0" smtClean="0">
                <a:solidFill>
                  <a:srgbClr val="002060"/>
                </a:solidFill>
              </a:rPr>
              <a:t>Descripción del Proyecto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114234" y="1258314"/>
            <a:ext cx="10943167" cy="481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Título	</a:t>
            </a:r>
            <a:endParaRPr lang="es-AR" sz="2000" b="1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Origen del Trabajo / Empresa / Problemática</a:t>
            </a:r>
            <a:endParaRPr lang="es-AR" sz="2000" b="1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Objetivos</a:t>
            </a:r>
            <a:endParaRPr lang="es-AR" sz="2000" b="1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Alcance	</a:t>
            </a:r>
            <a:endParaRPr lang="es-AR" sz="2000" b="1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Síntesis</a:t>
            </a:r>
            <a:r>
              <a:rPr lang="es-ES" dirty="0"/>
              <a:t>	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Estudio de Mercado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Relevamiento de la Situación Actual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Análisis de Requerimientos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Selección de Alternativas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Ingeniería de Detalle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Evaluación Económico-Financiera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Epílogo - Conclusión	</a:t>
            </a:r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Estudio de Pre-factibilidades (</a:t>
            </a:r>
            <a:r>
              <a:rPr lang="es-ES" dirty="0" err="1"/>
              <a:t>microemprendimiento</a:t>
            </a:r>
            <a:r>
              <a:rPr lang="es-ES" dirty="0"/>
              <a:t>)</a:t>
            </a:r>
            <a:endParaRPr lang="es-AR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Cronograma de actividades</a:t>
            </a:r>
            <a:r>
              <a:rPr lang="es-ES" dirty="0"/>
              <a:t>	</a:t>
            </a:r>
            <a:endParaRPr lang="es-AR" altLang="es-AR" dirty="0">
              <a:sym typeface="Wingdings" panose="05000000000000000000" pitchFamily="2" charset="2"/>
            </a:endParaRPr>
          </a:p>
          <a:p>
            <a:pPr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951376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8775" y="182101"/>
            <a:ext cx="10546992" cy="7192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3600" b="1" dirty="0" smtClean="0">
                <a:solidFill>
                  <a:srgbClr val="002060"/>
                </a:solidFill>
              </a:rPr>
              <a:t>Cronograma para presentación de propuestas de trabajo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2" name="1 CuadroTexto"/>
          <p:cNvSpPr txBox="1"/>
          <p:nvPr/>
        </p:nvSpPr>
        <p:spPr>
          <a:xfrm>
            <a:off x="639234" y="1241426"/>
            <a:ext cx="10943167" cy="42627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AR" altLang="es-AR" sz="2000" dirty="0">
                <a:sym typeface="Wingdings" panose="05000000000000000000" pitchFamily="2" charset="2"/>
              </a:rPr>
              <a:t>La planificación, revisión y aprobación de las propuestas es una tarea esencial, ya que una buena orientación inicial y una propuesta claramente escrita y bien fundada simplificarán el trabajo por parte de los alumnos y el seguimiento de los tutores. </a:t>
            </a:r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000" dirty="0">
                <a:sym typeface="Wingdings" panose="05000000000000000000" pitchFamily="2" charset="2"/>
              </a:rPr>
              <a:t>Esta tarea se desarrolla en forma personalizada en las primeras 6 semanas del cuatrimestre de inicio.</a:t>
            </a:r>
          </a:p>
          <a:p>
            <a:pPr marL="342900" indent="-342900" algn="l">
              <a:lnSpc>
                <a:spcPct val="90000"/>
              </a:lnSpc>
              <a:defRPr/>
            </a:pPr>
            <a:r>
              <a:rPr lang="es-AR" sz="2000" dirty="0"/>
              <a:t> 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AR" altLang="es-AR" sz="2000" dirty="0"/>
              <a:t>FIRMA DE LIBRETAS </a:t>
            </a:r>
            <a:r>
              <a:rPr lang="es-AR" altLang="es-AR" sz="2000" dirty="0">
                <a:sym typeface="Wingdings" panose="05000000000000000000" pitchFamily="2" charset="2"/>
              </a:rPr>
              <a:t> hasta la 2° semana (incluyendo la de inicio)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AR" altLang="es-AR" dirty="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AR" altLang="es-AR" sz="2000" dirty="0">
                <a:sym typeface="Wingdings" panose="05000000000000000000" pitchFamily="2" charset="2"/>
              </a:rPr>
              <a:t>PRESENTACIÓN DE PROPUESTAS  hasta la 3° semana 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AR" altLang="es-AR" dirty="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AR" altLang="es-AR" sz="2000" dirty="0">
                <a:sym typeface="Wingdings" panose="05000000000000000000" pitchFamily="2" charset="2"/>
              </a:rPr>
              <a:t>APROBACIÓN DE PROPUESTA  hasta la 6° semana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AR" altLang="es-AR" sz="2000" dirty="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AR" altLang="es-AR" sz="2000" dirty="0">
                <a:sym typeface="Wingdings" panose="05000000000000000000" pitchFamily="2" charset="2"/>
              </a:rPr>
              <a:t>INSTANCIA DE PREPROPUESTAS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defRPr/>
            </a:pPr>
            <a:r>
              <a:rPr lang="es-AR" altLang="es-AR" dirty="0">
                <a:sym typeface="Wingdings" panose="05000000000000000000" pitchFamily="2" charset="2"/>
              </a:rPr>
              <a:t>Posibilidad de avanzar con el TP cuando falten cumplimentar aspectos formales, o cuando la propuesta requiera mayor grado de análisis para su presentación y aprobación. </a:t>
            </a:r>
            <a:endParaRPr lang="es-ES" altLang="es-AR" dirty="0"/>
          </a:p>
          <a:p>
            <a:pPr algn="l">
              <a:lnSpc>
                <a:spcPct val="90000"/>
              </a:lnSpc>
              <a:defRPr/>
            </a:pPr>
            <a:endParaRPr lang="es-ES" altLang="es-AR" dirty="0"/>
          </a:p>
        </p:txBody>
      </p:sp>
    </p:spTree>
    <p:extLst>
      <p:ext uri="{BB962C8B-B14F-4D97-AF65-F5344CB8AC3E}">
        <p14:creationId xmlns:p14="http://schemas.microsoft.com/office/powerpoint/2010/main" xmlns="" val="3916419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4" y="188913"/>
            <a:ext cx="11091333" cy="6477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s-AR" altLang="es-AR" sz="3200" b="1" dirty="0" smtClean="0">
                <a:solidFill>
                  <a:srgbClr val="002060"/>
                </a:solidFill>
              </a:rPr>
              <a:t>Selección del tema del Trabajo Profesional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10244" name="1 CuadroTexto"/>
          <p:cNvSpPr txBox="1">
            <a:spLocks noChangeArrowheads="1"/>
          </p:cNvSpPr>
          <p:nvPr/>
        </p:nvSpPr>
        <p:spPr bwMode="auto">
          <a:xfrm>
            <a:off x="900484" y="1338201"/>
            <a:ext cx="11120967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</a:rPr>
              <a:t>Se invierte el sentido de la definición del tema del Trabajo Profesional.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s-AR" altLang="es-AR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</a:rPr>
              <a:t>Son </a:t>
            </a:r>
            <a:r>
              <a:rPr lang="es-AR" altLang="es-AR" sz="2000" u="sng" dirty="0">
                <a:latin typeface="Arial" charset="0"/>
              </a:rPr>
              <a:t>los alumnos los que proponen el tema a desarrollar</a:t>
            </a:r>
            <a:r>
              <a:rPr lang="es-AR" altLang="es-AR" sz="2000" dirty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s-AR" altLang="es-AR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</a:rPr>
              <a:t>Modalidades: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s-AR" altLang="es-AR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</a:rPr>
              <a:t>1.  </a:t>
            </a:r>
            <a:r>
              <a:rPr lang="es-AR" altLang="es-AR" sz="2000" u="sng" dirty="0">
                <a:latin typeface="Arial" charset="0"/>
              </a:rPr>
              <a:t>Alumnos en su actual puesto de trabajo o con acceso a una empresa familiar o amiga</a:t>
            </a:r>
            <a:endParaRPr lang="es-AR" altLang="es-AR" sz="2000" dirty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 typeface="Arial" charset="0"/>
              <a:buChar char="•"/>
            </a:pPr>
            <a:endParaRPr lang="es-AR" altLang="es-AR" sz="1600" dirty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  <a:sym typeface="Wingdings" pitchFamily="2" charset="2"/>
              </a:rPr>
              <a:t>2.  </a:t>
            </a:r>
            <a:r>
              <a:rPr lang="es-AR" altLang="es-AR" sz="2000" u="sng" dirty="0">
                <a:latin typeface="Arial" charset="0"/>
                <a:sym typeface="Wingdings" pitchFamily="2" charset="2"/>
              </a:rPr>
              <a:t>Alumnos que tienen inquietudes para encarar un emprendimiento personal u otra actividad innovadora</a:t>
            </a:r>
            <a:endParaRPr lang="es-AR" altLang="es-AR" sz="2000" dirty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 typeface="Arial" charset="0"/>
              <a:buChar char="•"/>
            </a:pPr>
            <a:endParaRPr lang="es-AR" altLang="es-AR" sz="1600" dirty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  <a:sym typeface="Wingdings" pitchFamily="2" charset="2"/>
              </a:rPr>
              <a:t>3.  </a:t>
            </a:r>
            <a:r>
              <a:rPr lang="es-AR" altLang="es-AR" sz="2000" u="sng" dirty="0">
                <a:latin typeface="Arial" charset="0"/>
                <a:sym typeface="Wingdings" pitchFamily="2" charset="2"/>
              </a:rPr>
              <a:t>Alumnos no cuentan con un lugar o con un tema para su trabajo</a:t>
            </a:r>
            <a:endParaRPr lang="es-AR" altLang="es-AR" sz="2000" dirty="0"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204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4" y="188913"/>
            <a:ext cx="11091333" cy="792162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s-AR" altLang="es-AR" sz="3200" b="1" dirty="0" smtClean="0">
                <a:solidFill>
                  <a:srgbClr val="002060"/>
                </a:solidFill>
              </a:rPr>
              <a:t>Selección del tema del Trabajo Profesional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11268" name="1 CuadroTexto"/>
          <p:cNvSpPr txBox="1">
            <a:spLocks noChangeArrowheads="1"/>
          </p:cNvSpPr>
          <p:nvPr/>
        </p:nvSpPr>
        <p:spPr bwMode="auto">
          <a:xfrm>
            <a:off x="639234" y="1131888"/>
            <a:ext cx="11120967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20015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AR" sz="2000" dirty="0">
                <a:latin typeface="Arial" charset="0"/>
              </a:rPr>
              <a:t>Los problemas a solucionar pueden ser muy diversos, al igual que el tipo de organización </a:t>
            </a:r>
            <a:r>
              <a:rPr lang="es-ES_tradnl" altLang="es-AR" sz="2000" dirty="0" smtClean="0">
                <a:latin typeface="Arial" charset="0"/>
              </a:rPr>
              <a:t>o personas </a:t>
            </a:r>
            <a:r>
              <a:rPr lang="es-ES_tradnl" altLang="es-AR" sz="2000" dirty="0">
                <a:latin typeface="Arial" charset="0"/>
              </a:rPr>
              <a:t>que deseen </a:t>
            </a:r>
            <a:r>
              <a:rPr lang="es-ES_tradnl" altLang="es-AR" sz="2000" dirty="0" smtClean="0">
                <a:latin typeface="Arial" charset="0"/>
              </a:rPr>
              <a:t>resolverlos:</a:t>
            </a:r>
            <a:endParaRPr lang="es-ES_tradnl" altLang="es-AR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s-ES_tradnl" altLang="es-AR" sz="2000" dirty="0">
              <a:latin typeface="Arial" charset="0"/>
            </a:endParaRP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aumento de productividad/reducción de costos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reemplazo de tecnología obsoleta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abandono de una línea de productos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aprovechar una oportunidad de negocio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lanzar un nuevo producto </a:t>
            </a:r>
            <a:r>
              <a:rPr lang="es-ES_tradnl" altLang="es-AR" dirty="0" err="1"/>
              <a:t>ó</a:t>
            </a:r>
            <a:r>
              <a:rPr lang="es-ES_tradnl" altLang="es-AR" dirty="0"/>
              <a:t> servicio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ampliar el tamaño de una planta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sustituir importaciones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proveer servicios adicionales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internet/soluciones </a:t>
            </a:r>
            <a:r>
              <a:rPr lang="es-ES_tradnl" altLang="es-AR" dirty="0" err="1"/>
              <a:t>informaticas</a:t>
            </a:r>
            <a:endParaRPr lang="es-ES_tradnl" altLang="es-AR" dirty="0"/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nueva planta, nuevo emprendimiento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 err="1"/>
              <a:t>etc</a:t>
            </a:r>
            <a:r>
              <a:rPr lang="es-ES_tradnl" altLang="es-AR" dirty="0"/>
              <a:t>, </a:t>
            </a:r>
            <a:r>
              <a:rPr lang="es-ES_tradnl" altLang="es-AR" dirty="0" err="1"/>
              <a:t>etc</a:t>
            </a:r>
            <a:r>
              <a:rPr lang="es-ES_tradnl" altLang="es-AR" dirty="0"/>
              <a:t>, etc....</a:t>
            </a:r>
            <a:endParaRPr lang="es-AR" altLang="es-AR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696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67" y="115888"/>
            <a:ext cx="11137900" cy="100965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s-AR" altLang="es-AR" sz="3200" b="1" dirty="0" smtClean="0">
                <a:solidFill>
                  <a:srgbClr val="002060"/>
                </a:solidFill>
              </a:rPr>
              <a:t>Articulación con Subsecretaría de Graduados</a:t>
            </a:r>
            <a:br>
              <a:rPr lang="es-AR" altLang="es-AR" sz="3200" b="1" dirty="0" smtClean="0">
                <a:solidFill>
                  <a:srgbClr val="002060"/>
                </a:solidFill>
              </a:rPr>
            </a:br>
            <a:r>
              <a:rPr lang="es-AR" altLang="es-AR" sz="3200" b="1" dirty="0" smtClean="0">
                <a:solidFill>
                  <a:srgbClr val="002060"/>
                </a:solidFill>
              </a:rPr>
              <a:t>Proyectos en curso y futuros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268413"/>
            <a:ext cx="736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551" y="2133601"/>
            <a:ext cx="593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667" y="2557464"/>
            <a:ext cx="451273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14"/>
          <a:stretch/>
        </p:blipFill>
        <p:spPr bwMode="auto">
          <a:xfrm>
            <a:off x="4089474" y="3599200"/>
            <a:ext cx="3484387" cy="122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8236" y="4877789"/>
            <a:ext cx="4645454" cy="129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728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772</Words>
  <Application>Microsoft Office PowerPoint</Application>
  <PresentationFormat>Personalizado</PresentationFormat>
  <Paragraphs>144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Retrospección</vt:lpstr>
      <vt:lpstr>Diseño personalizado</vt:lpstr>
      <vt:lpstr>Diapositiva 1</vt:lpstr>
      <vt:lpstr>“Planifica tu Trabajo Profesional”. Temario</vt:lpstr>
      <vt:lpstr>Propósitos del Trabajo Profesional Criterios para evaluar una propuesta de trabajo  </vt:lpstr>
      <vt:lpstr>Requisitos formales y contenido de la propuesta de TP</vt:lpstr>
      <vt:lpstr>Propuesta de Trabajo Profesional  Descripción del Proyecto</vt:lpstr>
      <vt:lpstr>Cronograma para presentación de propuestas de trabajo</vt:lpstr>
      <vt:lpstr>Selección del tema del Trabajo Profesional</vt:lpstr>
      <vt:lpstr>Selección del tema del Trabajo Profesional</vt:lpstr>
      <vt:lpstr>Articulación con Subsecretaría de Graduados Proyectos en curso y futuros</vt:lpstr>
      <vt:lpstr>Otras alternativas para desarrollar el Trabajo Profesional – Proyectos Sociales</vt:lpstr>
      <vt:lpstr>Objetivo de la Cátedra  Reducir la duración de los Proyectos</vt:lpstr>
      <vt:lpstr>Objetivo de la Cátedra  Reducir la duración de los Proyectos</vt:lpstr>
      <vt:lpstr>Clases Especiales- Trabajo Profesional  2° cuatrimestre 2019</vt:lpstr>
      <vt:lpstr>Charlas breves on-line</vt:lpstr>
      <vt:lpstr>Cronograma de Tribunales 2019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técnico - OEE y Multimedia</dc:title>
  <dc:creator>José Ernesto Vera</dc:creator>
  <cp:lastModifiedBy>Pedrito</cp:lastModifiedBy>
  <cp:revision>20</cp:revision>
  <dcterms:created xsi:type="dcterms:W3CDTF">2019-05-06T23:00:51Z</dcterms:created>
  <dcterms:modified xsi:type="dcterms:W3CDTF">2019-08-03T11:54:36Z</dcterms:modified>
</cp:coreProperties>
</file>